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sldIdLst>
    <p:sldId id="256" r:id="rId3"/>
    <p:sldId id="258" r:id="rId4"/>
    <p:sldId id="264" r:id="rId5"/>
    <p:sldId id="263" r:id="rId6"/>
    <p:sldId id="262" r:id="rId7"/>
    <p:sldId id="260" r:id="rId8"/>
    <p:sldId id="261" r:id="rId9"/>
    <p:sldId id="272" r:id="rId10"/>
    <p:sldId id="267" r:id="rId11"/>
    <p:sldId id="265" r:id="rId12"/>
    <p:sldId id="266" r:id="rId13"/>
    <p:sldId id="271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3" autoAdjust="0"/>
    <p:restoredTop sz="94660"/>
  </p:normalViewPr>
  <p:slideViewPr>
    <p:cSldViewPr snapToGrid="0">
      <p:cViewPr>
        <p:scale>
          <a:sx n="100" d="100"/>
          <a:sy n="100" d="100"/>
        </p:scale>
        <p:origin x="-876" y="-4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4EE12-2A03-4845-AA68-976009ADD39B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EC37F-A511-4807-BDD0-14E4C4654D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724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4EE12-2A03-4845-AA68-976009ADD39B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EC37F-A511-4807-BDD0-14E4C4654D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2442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4EE12-2A03-4845-AA68-976009ADD39B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EC37F-A511-4807-BDD0-14E4C4654D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9747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title"/>
          </p:nvPr>
        </p:nvSpPr>
        <p:spPr bwMode="auto">
          <a:xfrm>
            <a:off x="1524000" y="0"/>
            <a:ext cx="9144000" cy="35099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 lvl="0">
              <a:defRPr sz="1800"/>
            </a:pPr>
            <a:r>
              <a:rPr sz="6000"/>
              <a:t>Образец заголовка</a:t>
            </a:r>
            <a:endParaRPr/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 bwMode="auto">
          <a:xfrm>
            <a:off x="1524000" y="3602037"/>
            <a:ext cx="9144000" cy="32559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</a:lstStyle>
          <a:p>
            <a:pPr lvl="0">
              <a:defRPr sz="1800"/>
            </a:pPr>
            <a:r>
              <a:rPr sz="2400"/>
              <a:t>Образец подзаголовка</a:t>
            </a:r>
            <a:endParaRPr/>
          </a:p>
        </p:txBody>
      </p:sp>
      <p:sp>
        <p:nvSpPr>
          <p:cNvPr id="8" name="Shape 8"/>
          <p:cNvSpPr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567757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/>
          </p:nvPr>
        </p:nvSpPr>
        <p:spPr bwMode="auto"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Образец заголовка</a:t>
            </a:r>
            <a:endParaRPr/>
          </a:p>
        </p:txBody>
      </p:sp>
      <p:sp>
        <p:nvSpPr>
          <p:cNvPr id="23" name="Shape 23"/>
          <p:cNvSpPr>
            <a:spLocks noGrp="1"/>
          </p:cNvSpPr>
          <p:nvPr>
            <p:ph type="body" idx="1"/>
          </p:nvPr>
        </p:nvSpPr>
        <p:spPr bwMode="auto">
          <a:xfrm>
            <a:off x="839787" y="1681163"/>
            <a:ext cx="5157790" cy="823914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</a:lstStyle>
          <a:p>
            <a:pPr lvl="0">
              <a:defRPr sz="1800" b="0"/>
            </a:pPr>
            <a:r>
              <a:rPr sz="2400" b="1"/>
              <a:t>Образец текста</a:t>
            </a:r>
            <a:endParaRPr/>
          </a:p>
        </p:txBody>
      </p:sp>
      <p:sp>
        <p:nvSpPr>
          <p:cNvPr id="24" name="Shape 24"/>
          <p:cNvSpPr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072743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title"/>
          </p:nvPr>
        </p:nvSpPr>
        <p:spPr bwMode="auto">
          <a:xfrm>
            <a:off x="838200" y="0"/>
            <a:ext cx="10515600" cy="205581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Образец заголовка</a:t>
            </a:r>
            <a:endParaRPr/>
          </a:p>
        </p:txBody>
      </p:sp>
      <p:sp>
        <p:nvSpPr>
          <p:cNvPr id="27" name="Shape 27"/>
          <p:cNvSpPr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385323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title"/>
          </p:nvPr>
        </p:nvSpPr>
        <p:spPr bwMode="auto">
          <a:xfrm>
            <a:off x="839787" y="0"/>
            <a:ext cx="3932240" cy="2057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 lvl="0">
              <a:defRPr sz="1800"/>
            </a:pPr>
            <a:r>
              <a:rPr sz="3200"/>
              <a:t>Образец заголовка</a:t>
            </a:r>
            <a:endParaRPr/>
          </a:p>
        </p:txBody>
      </p:sp>
      <p:sp>
        <p:nvSpPr>
          <p:cNvPr id="32" name="Shape 32"/>
          <p:cNvSpPr>
            <a:spLocks noGrp="1"/>
          </p:cNvSpPr>
          <p:nvPr>
            <p:ph type="body" idx="1"/>
          </p:nvPr>
        </p:nvSpPr>
        <p:spPr bwMode="auto">
          <a:xfrm>
            <a:off x="5183187" y="987425"/>
            <a:ext cx="6172202" cy="587057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 lvl="0">
              <a:defRPr sz="1800"/>
            </a:pPr>
            <a:r>
              <a:rPr sz="3200"/>
              <a:t>Образец текста</a:t>
            </a:r>
            <a:endParaRPr/>
          </a:p>
          <a:p>
            <a:pPr lvl="1">
              <a:defRPr sz="1800"/>
            </a:pPr>
            <a:r>
              <a:rPr sz="3200"/>
              <a:t>Второй уровень</a:t>
            </a:r>
            <a:endParaRPr/>
          </a:p>
          <a:p>
            <a:pPr lvl="2">
              <a:defRPr sz="1800"/>
            </a:pPr>
            <a:r>
              <a:rPr sz="3200"/>
              <a:t>Третий уровень</a:t>
            </a:r>
            <a:endParaRPr/>
          </a:p>
          <a:p>
            <a:pPr lvl="3">
              <a:defRPr sz="1800"/>
            </a:pPr>
            <a:r>
              <a:rPr sz="3200"/>
              <a:t>Четвертый уровень</a:t>
            </a:r>
            <a:endParaRPr/>
          </a:p>
          <a:p>
            <a:pPr lvl="4">
              <a:defRPr sz="1800"/>
            </a:pPr>
            <a:r>
              <a:rPr sz="3200"/>
              <a:t>Пятый уровень</a:t>
            </a:r>
            <a:endParaRPr/>
          </a:p>
        </p:txBody>
      </p:sp>
      <p:sp>
        <p:nvSpPr>
          <p:cNvPr id="33" name="Shape 33"/>
          <p:cNvSpPr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416191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title"/>
          </p:nvPr>
        </p:nvSpPr>
        <p:spPr bwMode="auto">
          <a:xfrm>
            <a:off x="839787" y="0"/>
            <a:ext cx="3932240" cy="2057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 lvl="0">
              <a:defRPr sz="1800"/>
            </a:pPr>
            <a:r>
              <a:rPr sz="3200"/>
              <a:t>Образец заголовка</a:t>
            </a:r>
            <a:endParaRPr/>
          </a:p>
        </p:txBody>
      </p:sp>
      <p:sp>
        <p:nvSpPr>
          <p:cNvPr id="36" name="Shape 36"/>
          <p:cNvSpPr>
            <a:spLocks noGrp="1"/>
          </p:cNvSpPr>
          <p:nvPr>
            <p:ph type="body" idx="1"/>
          </p:nvPr>
        </p:nvSpPr>
        <p:spPr bwMode="auto">
          <a:xfrm>
            <a:off x="839787" y="2057400"/>
            <a:ext cx="3932240" cy="480060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</a:lstStyle>
          <a:p>
            <a:pPr lvl="0">
              <a:defRPr sz="1800"/>
            </a:pPr>
            <a:r>
              <a:rPr sz="1600"/>
              <a:t>Образец текста</a:t>
            </a:r>
            <a:endParaRPr/>
          </a:p>
        </p:txBody>
      </p:sp>
      <p:sp>
        <p:nvSpPr>
          <p:cNvPr id="37" name="Shape 37"/>
          <p:cNvSpPr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506507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Образец заголовка</a:t>
            </a:r>
            <a:endParaRPr/>
          </a:p>
        </p:txBody>
      </p:sp>
      <p:sp>
        <p:nvSpPr>
          <p:cNvPr id="40" name="Shape 40"/>
          <p:cNvSpPr>
            <a:spLocks noGrp="1"/>
          </p:cNvSpPr>
          <p:nvPr>
            <p:ph type="body" idx="1"/>
          </p:nvPr>
        </p:nvSpPr>
        <p:spPr bwMode="auto"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Образец текста</a:t>
            </a:r>
            <a:endParaRPr/>
          </a:p>
          <a:p>
            <a:pPr lvl="1">
              <a:defRPr sz="1800"/>
            </a:pPr>
            <a:r>
              <a:rPr sz="2800"/>
              <a:t>Второй уровень</a:t>
            </a:r>
            <a:endParaRPr/>
          </a:p>
          <a:p>
            <a:pPr lvl="2">
              <a:defRPr sz="1800"/>
            </a:pPr>
            <a:r>
              <a:rPr sz="2800"/>
              <a:t>Третий уровень</a:t>
            </a:r>
            <a:endParaRPr/>
          </a:p>
          <a:p>
            <a:pPr lvl="3">
              <a:defRPr sz="1800"/>
            </a:pPr>
            <a:r>
              <a:rPr sz="2800"/>
              <a:t>Четвертый уровень</a:t>
            </a:r>
            <a:endParaRPr/>
          </a:p>
          <a:p>
            <a:pPr lvl="4">
              <a:defRPr sz="1800"/>
            </a:pPr>
            <a:r>
              <a:rPr sz="2800"/>
              <a:t>Пятый уровень</a:t>
            </a:r>
            <a:endParaRPr/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726108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/>
          </p:cNvSpPr>
          <p:nvPr>
            <p:ph type="title"/>
          </p:nvPr>
        </p:nvSpPr>
        <p:spPr bwMode="auto">
          <a:xfrm>
            <a:off x="8724900" y="0"/>
            <a:ext cx="2628900" cy="6542089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Образец заголовка</a:t>
            </a:r>
            <a:endParaRPr/>
          </a:p>
        </p:txBody>
      </p:sp>
      <p:sp>
        <p:nvSpPr>
          <p:cNvPr id="44" name="Shape 44"/>
          <p:cNvSpPr>
            <a:spLocks noGrp="1"/>
          </p:cNvSpPr>
          <p:nvPr>
            <p:ph type="body" idx="1"/>
          </p:nvPr>
        </p:nvSpPr>
        <p:spPr bwMode="auto">
          <a:xfrm>
            <a:off x="838200" y="365125"/>
            <a:ext cx="7734300" cy="649287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Образец текста</a:t>
            </a:r>
            <a:endParaRPr/>
          </a:p>
          <a:p>
            <a:pPr lvl="1">
              <a:defRPr sz="1800"/>
            </a:pPr>
            <a:r>
              <a:rPr sz="2800"/>
              <a:t>Второй уровень</a:t>
            </a:r>
            <a:endParaRPr/>
          </a:p>
          <a:p>
            <a:pPr lvl="2">
              <a:defRPr sz="1800"/>
            </a:pPr>
            <a:r>
              <a:rPr sz="2800"/>
              <a:t>Третий уровень</a:t>
            </a:r>
            <a:endParaRPr/>
          </a:p>
          <a:p>
            <a:pPr lvl="3">
              <a:defRPr sz="1800"/>
            </a:pPr>
            <a:r>
              <a:rPr sz="2800"/>
              <a:t>Четвертый уровень</a:t>
            </a:r>
            <a:endParaRPr/>
          </a:p>
          <a:p>
            <a:pPr lvl="4">
              <a:defRPr sz="1800"/>
            </a:pPr>
            <a:r>
              <a:rPr sz="2800"/>
              <a:t>Пятый уровень</a:t>
            </a:r>
            <a:endParaRPr/>
          </a:p>
        </p:txBody>
      </p:sp>
      <p:sp>
        <p:nvSpPr>
          <p:cNvPr id="45" name="Shape 45"/>
          <p:cNvSpPr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29267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4EE12-2A03-4845-AA68-976009ADD39B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EC37F-A511-4807-BDD0-14E4C4654D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2695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4EE12-2A03-4845-AA68-976009ADD39B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EC37F-A511-4807-BDD0-14E4C4654D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8260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4EE12-2A03-4845-AA68-976009ADD39B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EC37F-A511-4807-BDD0-14E4C4654D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0577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4EE12-2A03-4845-AA68-976009ADD39B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EC37F-A511-4807-BDD0-14E4C4654D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216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4EE12-2A03-4845-AA68-976009ADD39B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EC37F-A511-4807-BDD0-14E4C4654D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3582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4EE12-2A03-4845-AA68-976009ADD39B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EC37F-A511-4807-BDD0-14E4C4654D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8907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4EE12-2A03-4845-AA68-976009ADD39B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EC37F-A511-4807-BDD0-14E4C4654D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242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4EE12-2A03-4845-AA68-976009ADD39B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EC37F-A511-4807-BDD0-14E4C4654D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4716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4EE12-2A03-4845-AA68-976009ADD39B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6EC37F-A511-4807-BDD0-14E4C4654D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2514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 bwMode="auto">
          <a:xfrm>
            <a:off x="838200" y="230186"/>
            <a:ext cx="10515600" cy="1595440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 anchor="ctr">
            <a:normAutofit/>
          </a:bodyPr>
          <a:lstStyle/>
          <a:p>
            <a:pPr lvl="0">
              <a:defRPr sz="1800"/>
            </a:pPr>
            <a:r>
              <a:rPr sz="4400"/>
              <a:t>Образец заголовка</a:t>
            </a:r>
            <a:endParaRPr/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5032375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normAutofit/>
          </a:bodyPr>
          <a:lstStyle/>
          <a:p>
            <a:pPr lvl="0">
              <a:defRPr sz="1800"/>
            </a:pPr>
            <a:r>
              <a:rPr sz="2800"/>
              <a:t>Образец текста</a:t>
            </a:r>
            <a:endParaRPr/>
          </a:p>
          <a:p>
            <a:pPr lvl="1">
              <a:defRPr sz="1800"/>
            </a:pPr>
            <a:r>
              <a:rPr sz="2800"/>
              <a:t>Второй уровень</a:t>
            </a:r>
            <a:endParaRPr/>
          </a:p>
          <a:p>
            <a:pPr lvl="2">
              <a:defRPr sz="1800"/>
            </a:pPr>
            <a:r>
              <a:rPr sz="2800"/>
              <a:t>Третий уровень</a:t>
            </a:r>
            <a:endParaRPr/>
          </a:p>
          <a:p>
            <a:pPr lvl="3">
              <a:defRPr sz="1800"/>
            </a:pPr>
            <a:r>
              <a:rPr sz="2800"/>
              <a:t>Четвертый уровень</a:t>
            </a:r>
            <a:endParaRPr/>
          </a:p>
          <a:p>
            <a:pPr lvl="4">
              <a:defRPr sz="1800"/>
            </a:pPr>
            <a:r>
              <a:rPr sz="2800"/>
              <a:t>Пятый уровень</a:t>
            </a:r>
            <a:endParaRPr/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 bwMode="auto">
          <a:xfrm>
            <a:off x="8610600" y="6414760"/>
            <a:ext cx="2743200" cy="248303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</a:lstStyle>
          <a:p>
            <a:pPr defTabSz="914400">
              <a:defRPr/>
            </a:pPr>
            <a:fld id="{86CB4B4D-7CA3-9044-876B-883B54F8677D}" type="slidenum">
              <a:rPr kern="0"/>
              <a:pPr defTabSz="914400">
                <a:defRPr/>
              </a:pPr>
              <a:t>‹#›</a:t>
            </a:fld>
            <a:endParaRPr kern="0"/>
          </a:p>
        </p:txBody>
      </p:sp>
    </p:spTree>
    <p:extLst>
      <p:ext uri="{BB962C8B-B14F-4D97-AF65-F5344CB8AC3E}">
        <p14:creationId xmlns:p14="http://schemas.microsoft.com/office/powerpoint/2010/main" val="2510542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</p:sldLayoutIdLst>
  <p:txStyles>
    <p:titleStyle>
      <a:lvl1pPr>
        <a:lnSpc>
          <a:spcPct val="90000"/>
        </a:lnSpc>
        <a:defRPr sz="4400">
          <a:latin typeface="Calibri"/>
          <a:ea typeface="Calibri"/>
          <a:cs typeface="Calibri"/>
        </a:defRPr>
      </a:lvl1pPr>
      <a:lvl2pPr>
        <a:lnSpc>
          <a:spcPct val="90000"/>
        </a:lnSpc>
        <a:defRPr sz="4400">
          <a:latin typeface="Calibri"/>
          <a:ea typeface="Calibri"/>
          <a:cs typeface="Calibri"/>
        </a:defRPr>
      </a:lvl2pPr>
      <a:lvl3pPr>
        <a:lnSpc>
          <a:spcPct val="90000"/>
        </a:lnSpc>
        <a:defRPr sz="4400">
          <a:latin typeface="Calibri"/>
          <a:ea typeface="Calibri"/>
          <a:cs typeface="Calibri"/>
        </a:defRPr>
      </a:lvl3pPr>
      <a:lvl4pPr>
        <a:lnSpc>
          <a:spcPct val="90000"/>
        </a:lnSpc>
        <a:defRPr sz="4400">
          <a:latin typeface="Calibri"/>
          <a:ea typeface="Calibri"/>
          <a:cs typeface="Calibri"/>
        </a:defRPr>
      </a:lvl4pPr>
      <a:lvl5pPr>
        <a:lnSpc>
          <a:spcPct val="90000"/>
        </a:lnSpc>
        <a:defRPr sz="4400">
          <a:latin typeface="Calibri"/>
          <a:ea typeface="Calibri"/>
          <a:cs typeface="Calibri"/>
        </a:defRPr>
      </a:lvl5pPr>
      <a:lvl6pPr>
        <a:lnSpc>
          <a:spcPct val="90000"/>
        </a:lnSpc>
        <a:defRPr sz="4400">
          <a:latin typeface="Calibri"/>
          <a:ea typeface="Calibri"/>
          <a:cs typeface="Calibri"/>
        </a:defRPr>
      </a:lvl6pPr>
      <a:lvl7pPr>
        <a:lnSpc>
          <a:spcPct val="90000"/>
        </a:lnSpc>
        <a:defRPr sz="4400">
          <a:latin typeface="Calibri"/>
          <a:ea typeface="Calibri"/>
          <a:cs typeface="Calibri"/>
        </a:defRPr>
      </a:lvl7pPr>
      <a:lvl8pPr>
        <a:lnSpc>
          <a:spcPct val="90000"/>
        </a:lnSpc>
        <a:defRPr sz="4400">
          <a:latin typeface="Calibri"/>
          <a:ea typeface="Calibri"/>
          <a:cs typeface="Calibri"/>
        </a:defRPr>
      </a:lvl8pPr>
      <a:lvl9pPr>
        <a:lnSpc>
          <a:spcPct val="90000"/>
        </a:lnSpc>
        <a:defRPr sz="4400">
          <a:latin typeface="Calibri"/>
          <a:ea typeface="Calibri"/>
          <a:cs typeface="Calibri"/>
        </a:defRPr>
      </a:lvl9pPr>
    </p:titleStyle>
    <p:bodyStyle>
      <a:lvl1pPr marL="228600" indent="-228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</a:defRPr>
      </a:lvl1pPr>
      <a:lvl2pPr marL="723900" indent="-2667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</a:defRPr>
      </a:lvl2pPr>
      <a:lvl3pPr marL="1234438" indent="-320038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</a:defRPr>
      </a:lvl3pPr>
      <a:lvl4pPr marL="1727199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</a:defRPr>
      </a:lvl4pPr>
      <a:lvl5pPr marL="21844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</a:defRPr>
      </a:lvl5pPr>
      <a:lvl6pPr marL="26416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</a:defRPr>
      </a:lvl6pPr>
      <a:lvl7pPr marL="30988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</a:defRPr>
      </a:lvl7pPr>
      <a:lvl8pPr marL="35560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</a:defRPr>
      </a:lvl8pPr>
      <a:lvl9pPr marL="40132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</a:defRPr>
      </a:lvl9pPr>
    </p:bodyStyle>
    <p:otherStyle>
      <a:lvl1pPr algn="r">
        <a:defRPr sz="1200">
          <a:solidFill>
            <a:schemeClr val="tx1"/>
          </a:solidFill>
          <a:latin typeface="+mn-lt"/>
          <a:ea typeface="+mn-ea"/>
          <a:cs typeface="+mn-cs"/>
        </a:defRPr>
      </a:lvl1pPr>
      <a:lvl2pPr algn="r">
        <a:defRPr sz="1200">
          <a:solidFill>
            <a:schemeClr val="tx1"/>
          </a:solidFill>
          <a:latin typeface="+mn-lt"/>
          <a:ea typeface="+mn-ea"/>
          <a:cs typeface="+mn-cs"/>
        </a:defRPr>
      </a:lvl2pPr>
      <a:lvl3pPr algn="r">
        <a:defRPr sz="1200">
          <a:solidFill>
            <a:schemeClr val="tx1"/>
          </a:solidFill>
          <a:latin typeface="+mn-lt"/>
          <a:ea typeface="+mn-ea"/>
          <a:cs typeface="+mn-cs"/>
        </a:defRPr>
      </a:lvl3pPr>
      <a:lvl4pPr algn="r">
        <a:defRPr sz="1200">
          <a:solidFill>
            <a:schemeClr val="tx1"/>
          </a:solidFill>
          <a:latin typeface="+mn-lt"/>
          <a:ea typeface="+mn-ea"/>
          <a:cs typeface="+mn-cs"/>
        </a:defRPr>
      </a:lvl4pPr>
      <a:lvl5pPr algn="r">
        <a:defRPr sz="1200">
          <a:solidFill>
            <a:schemeClr val="tx1"/>
          </a:solidFill>
          <a:latin typeface="+mn-lt"/>
          <a:ea typeface="+mn-ea"/>
          <a:cs typeface="+mn-cs"/>
        </a:defRPr>
      </a:lvl5pPr>
      <a:lvl6pPr algn="r">
        <a:defRPr sz="1200">
          <a:solidFill>
            <a:schemeClr val="tx1"/>
          </a:solidFill>
          <a:latin typeface="+mn-lt"/>
          <a:ea typeface="+mn-ea"/>
          <a:cs typeface="+mn-cs"/>
        </a:defRPr>
      </a:lvl6pPr>
      <a:lvl7pPr algn="r">
        <a:defRPr sz="1200">
          <a:solidFill>
            <a:schemeClr val="tx1"/>
          </a:solidFill>
          <a:latin typeface="+mn-lt"/>
          <a:ea typeface="+mn-ea"/>
          <a:cs typeface="+mn-cs"/>
        </a:defRPr>
      </a:lvl7pPr>
      <a:lvl8pPr algn="r">
        <a:defRPr sz="1200">
          <a:solidFill>
            <a:schemeClr val="tx1"/>
          </a:solidFill>
          <a:latin typeface="+mn-lt"/>
          <a:ea typeface="+mn-ea"/>
          <a:cs typeface="+mn-cs"/>
        </a:defRPr>
      </a:lvl8pPr>
      <a:lvl9pPr algn="r">
        <a:defRPr sz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3CABEF5-AC00-43DA-94C9-BA5ABDD4DCDE}"/>
              </a:ext>
            </a:extLst>
          </p:cNvPr>
          <p:cNvSpPr txBox="1"/>
          <p:nvPr/>
        </p:nvSpPr>
        <p:spPr>
          <a:xfrm>
            <a:off x="2324100" y="304739"/>
            <a:ext cx="70033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приёма документов для зачисления в ОО ( ФГИС «Моя школа»)</a:t>
            </a:r>
          </a:p>
        </p:txBody>
      </p:sp>
      <p:sp>
        <p:nvSpPr>
          <p:cNvPr id="53" name="Блок-схема: решение 52">
            <a:extLst>
              <a:ext uri="{FF2B5EF4-FFF2-40B4-BE49-F238E27FC236}">
                <a16:creationId xmlns:a16="http://schemas.microsoft.com/office/drawing/2014/main" xmlns="" id="{DA9E6E37-013E-4856-A3EE-7CD1FC3D161C}"/>
              </a:ext>
            </a:extLst>
          </p:cNvPr>
          <p:cNvSpPr/>
          <p:nvPr/>
        </p:nvSpPr>
        <p:spPr>
          <a:xfrm>
            <a:off x="8265732" y="1064133"/>
            <a:ext cx="1494692" cy="744499"/>
          </a:xfrm>
          <a:prstGeom prst="flowChartDecision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5" dirty="0">
              <a:solidFill>
                <a:schemeClr val="tx1"/>
              </a:solidFill>
            </a:endParaRP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xmlns="" id="{586FB777-BCF5-41CD-9C63-9650D889AE66}"/>
              </a:ext>
            </a:extLst>
          </p:cNvPr>
          <p:cNvSpPr/>
          <p:nvPr/>
        </p:nvSpPr>
        <p:spPr>
          <a:xfrm>
            <a:off x="8480663" y="1127079"/>
            <a:ext cx="1064831" cy="6147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5" b="1" dirty="0"/>
              <a:t>Обучающийся.</a:t>
            </a:r>
          </a:p>
          <a:p>
            <a:pPr algn="ctr"/>
            <a:r>
              <a:rPr lang="ru-RU" sz="485" dirty="0"/>
              <a:t>Документ удостоверяющий личность (паспорт, свидетельство о рождении)</a:t>
            </a:r>
          </a:p>
          <a:p>
            <a:pPr algn="ctr"/>
            <a:r>
              <a:rPr lang="ru-RU" sz="485" dirty="0"/>
              <a:t>иностранного государства </a:t>
            </a:r>
            <a:r>
              <a:rPr lang="ru-RU" sz="485" u="sng" dirty="0"/>
              <a:t>с переводом, заверенным нотариусом</a:t>
            </a:r>
          </a:p>
        </p:txBody>
      </p:sp>
      <p:sp>
        <p:nvSpPr>
          <p:cNvPr id="10" name="Блок-схема: решение 9">
            <a:extLst>
              <a:ext uri="{FF2B5EF4-FFF2-40B4-BE49-F238E27FC236}">
                <a16:creationId xmlns:a16="http://schemas.microsoft.com/office/drawing/2014/main" xmlns="" id="{7E17ABA9-0190-4BCF-9A69-A0F86CD45352}"/>
              </a:ext>
            </a:extLst>
          </p:cNvPr>
          <p:cNvSpPr/>
          <p:nvPr/>
        </p:nvSpPr>
        <p:spPr>
          <a:xfrm>
            <a:off x="3736824" y="1759291"/>
            <a:ext cx="1410684" cy="641838"/>
          </a:xfrm>
          <a:prstGeom prst="flowChartDecision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5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ED4168EF-FF29-4AB7-9D96-D95A00DFB4DB}"/>
              </a:ext>
            </a:extLst>
          </p:cNvPr>
          <p:cNvSpPr/>
          <p:nvPr/>
        </p:nvSpPr>
        <p:spPr>
          <a:xfrm>
            <a:off x="3887745" y="1839211"/>
            <a:ext cx="1140734" cy="465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5" b="1" dirty="0"/>
              <a:t>Законный представитель (родитель).</a:t>
            </a:r>
          </a:p>
          <a:p>
            <a:pPr algn="ctr"/>
            <a:r>
              <a:rPr lang="ru-RU" sz="485" dirty="0"/>
              <a:t>Документ удостоверяющий личность (паспорт гражданина РФ стр. 2-3,5-7,16-17)</a:t>
            </a:r>
          </a:p>
        </p:txBody>
      </p:sp>
      <p:cxnSp>
        <p:nvCxnSpPr>
          <p:cNvPr id="15" name="Соединитель: уступ 14">
            <a:extLst>
              <a:ext uri="{FF2B5EF4-FFF2-40B4-BE49-F238E27FC236}">
                <a16:creationId xmlns:a16="http://schemas.microsoft.com/office/drawing/2014/main" xmlns="" id="{FDC878D0-284B-49A8-9998-ED0A425A8D99}"/>
              </a:ext>
            </a:extLst>
          </p:cNvPr>
          <p:cNvCxnSpPr>
            <a:cxnSpLocks/>
          </p:cNvCxnSpPr>
          <p:nvPr/>
        </p:nvCxnSpPr>
        <p:spPr>
          <a:xfrm rot="10800000" flipV="1">
            <a:off x="4444848" y="1449237"/>
            <a:ext cx="250293" cy="310055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Блок-схема: решение 23">
            <a:extLst>
              <a:ext uri="{FF2B5EF4-FFF2-40B4-BE49-F238E27FC236}">
                <a16:creationId xmlns:a16="http://schemas.microsoft.com/office/drawing/2014/main" xmlns="" id="{8717101C-1ACB-41D6-8A82-2B0462F082F3}"/>
              </a:ext>
            </a:extLst>
          </p:cNvPr>
          <p:cNvSpPr/>
          <p:nvPr/>
        </p:nvSpPr>
        <p:spPr>
          <a:xfrm>
            <a:off x="2149697" y="3168859"/>
            <a:ext cx="923682" cy="542746"/>
          </a:xfrm>
          <a:prstGeom prst="flowChartDecision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5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47898FF2-ED4A-4906-AABD-2D77BEC50B4E}"/>
              </a:ext>
            </a:extLst>
          </p:cNvPr>
          <p:cNvSpPr/>
          <p:nvPr/>
        </p:nvSpPr>
        <p:spPr>
          <a:xfrm>
            <a:off x="2247968" y="3268711"/>
            <a:ext cx="705097" cy="31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5" b="1" dirty="0"/>
              <a:t>Наличие </a:t>
            </a:r>
          </a:p>
          <a:p>
            <a:pPr algn="ctr"/>
            <a:r>
              <a:rPr lang="ru-RU" sz="485" b="1" dirty="0"/>
              <a:t>Формы №3 и (или)</a:t>
            </a:r>
          </a:p>
          <a:p>
            <a:pPr algn="ctr"/>
            <a:r>
              <a:rPr lang="ru-RU" sz="485" b="1" dirty="0"/>
              <a:t>Формы №8</a:t>
            </a:r>
            <a:endParaRPr lang="ru-RU" sz="485" dirty="0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68A3B5D5-EBAB-4E03-9203-2CA8DDF4D76D}"/>
              </a:ext>
            </a:extLst>
          </p:cNvPr>
          <p:cNvSpPr/>
          <p:nvPr/>
        </p:nvSpPr>
        <p:spPr>
          <a:xfrm>
            <a:off x="1528206" y="3931357"/>
            <a:ext cx="705096" cy="1669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5" b="1" dirty="0"/>
              <a:t>Личное дело</a:t>
            </a:r>
            <a:endParaRPr lang="ru-RU" sz="485" dirty="0"/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xmlns="" id="{1C1B86E2-497C-4653-ACB0-E0311834C10B}"/>
              </a:ext>
            </a:extLst>
          </p:cNvPr>
          <p:cNvSpPr/>
          <p:nvPr/>
        </p:nvSpPr>
        <p:spPr>
          <a:xfrm>
            <a:off x="1542872" y="4443315"/>
            <a:ext cx="705097" cy="1669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5" b="1" dirty="0"/>
              <a:t>Зачисление</a:t>
            </a:r>
            <a:endParaRPr lang="ru-RU" sz="485" dirty="0"/>
          </a:p>
        </p:txBody>
      </p:sp>
      <p:sp>
        <p:nvSpPr>
          <p:cNvPr id="26" name="Блок-схема: данные 25">
            <a:extLst>
              <a:ext uri="{FF2B5EF4-FFF2-40B4-BE49-F238E27FC236}">
                <a16:creationId xmlns:a16="http://schemas.microsoft.com/office/drawing/2014/main" xmlns="" id="{A30ED59A-2A7D-474D-923F-76B97DB01091}"/>
              </a:ext>
            </a:extLst>
          </p:cNvPr>
          <p:cNvSpPr/>
          <p:nvPr/>
        </p:nvSpPr>
        <p:spPr>
          <a:xfrm>
            <a:off x="1542871" y="3931882"/>
            <a:ext cx="705097" cy="166969"/>
          </a:xfrm>
          <a:prstGeom prst="flowChartInputOutpu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8" name="Соединитель: уступ 27">
            <a:extLst>
              <a:ext uri="{FF2B5EF4-FFF2-40B4-BE49-F238E27FC236}">
                <a16:creationId xmlns:a16="http://schemas.microsoft.com/office/drawing/2014/main" xmlns="" id="{D89D8426-49AB-4E02-AF80-0FEA804CEF17}"/>
              </a:ext>
            </a:extLst>
          </p:cNvPr>
          <p:cNvCxnSpPr>
            <a:cxnSpLocks/>
          </p:cNvCxnSpPr>
          <p:nvPr/>
        </p:nvCxnSpPr>
        <p:spPr>
          <a:xfrm rot="5400000">
            <a:off x="3407299" y="2137702"/>
            <a:ext cx="397065" cy="272057"/>
          </a:xfrm>
          <a:prstGeom prst="bentConnector3">
            <a:avLst>
              <a:gd name="adj1" fmla="val 2023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Соединитель: уступ 29">
            <a:extLst>
              <a:ext uri="{FF2B5EF4-FFF2-40B4-BE49-F238E27FC236}">
                <a16:creationId xmlns:a16="http://schemas.microsoft.com/office/drawing/2014/main" xmlns="" id="{58925FDD-2D4B-46A2-973D-B111F322CE66}"/>
              </a:ext>
            </a:extLst>
          </p:cNvPr>
          <p:cNvCxnSpPr>
            <a:cxnSpLocks/>
          </p:cNvCxnSpPr>
          <p:nvPr/>
        </p:nvCxnSpPr>
        <p:spPr>
          <a:xfrm rot="10800000" flipV="1">
            <a:off x="1904490" y="3440233"/>
            <a:ext cx="254278" cy="49164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6859AC00-442E-403A-A873-DB063FFAFF67}"/>
              </a:ext>
            </a:extLst>
          </p:cNvPr>
          <p:cNvSpPr txBox="1"/>
          <p:nvPr/>
        </p:nvSpPr>
        <p:spPr>
          <a:xfrm>
            <a:off x="1884244" y="3251463"/>
            <a:ext cx="28565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00" dirty="0"/>
              <a:t>Да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074019FC-59FD-4B83-828E-ACD45F83FFAF}"/>
              </a:ext>
            </a:extLst>
          </p:cNvPr>
          <p:cNvSpPr txBox="1"/>
          <p:nvPr/>
        </p:nvSpPr>
        <p:spPr>
          <a:xfrm>
            <a:off x="3482796" y="1872817"/>
            <a:ext cx="28565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00" dirty="0"/>
              <a:t>Да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CEDD3F51-6F3A-4246-B379-E74F542A3449}"/>
              </a:ext>
            </a:extLst>
          </p:cNvPr>
          <p:cNvSpPr txBox="1"/>
          <p:nvPr/>
        </p:nvSpPr>
        <p:spPr>
          <a:xfrm>
            <a:off x="4424872" y="1262200"/>
            <a:ext cx="28565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00" dirty="0"/>
              <a:t>Да</a:t>
            </a:r>
          </a:p>
        </p:txBody>
      </p:sp>
      <p:cxnSp>
        <p:nvCxnSpPr>
          <p:cNvPr id="39" name="Соединитель: уступ 38">
            <a:extLst>
              <a:ext uri="{FF2B5EF4-FFF2-40B4-BE49-F238E27FC236}">
                <a16:creationId xmlns:a16="http://schemas.microsoft.com/office/drawing/2014/main" xmlns="" id="{FB41478E-9308-49E0-8084-78E2F3A40562}"/>
              </a:ext>
            </a:extLst>
          </p:cNvPr>
          <p:cNvCxnSpPr>
            <a:cxnSpLocks/>
            <a:stCxn id="73" idx="3"/>
          </p:cNvCxnSpPr>
          <p:nvPr/>
        </p:nvCxnSpPr>
        <p:spPr>
          <a:xfrm>
            <a:off x="4175145" y="2784994"/>
            <a:ext cx="216487" cy="63838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Блок-схема: альтернативный процесс 45">
            <a:extLst>
              <a:ext uri="{FF2B5EF4-FFF2-40B4-BE49-F238E27FC236}">
                <a16:creationId xmlns:a16="http://schemas.microsoft.com/office/drawing/2014/main" xmlns="" id="{16A6A4BF-AC4E-4ECD-986A-2D507ED902D5}"/>
              </a:ext>
            </a:extLst>
          </p:cNvPr>
          <p:cNvSpPr/>
          <p:nvPr/>
        </p:nvSpPr>
        <p:spPr>
          <a:xfrm>
            <a:off x="1528206" y="4462004"/>
            <a:ext cx="705096" cy="142834"/>
          </a:xfrm>
          <a:prstGeom prst="flowChartAlternateProcess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8" name="Соединитель: уступ 47">
            <a:extLst>
              <a:ext uri="{FF2B5EF4-FFF2-40B4-BE49-F238E27FC236}">
                <a16:creationId xmlns:a16="http://schemas.microsoft.com/office/drawing/2014/main" xmlns="" id="{D476DB8D-3CC9-465B-90C9-4CCF07E4EAD3}"/>
              </a:ext>
            </a:extLst>
          </p:cNvPr>
          <p:cNvCxnSpPr>
            <a:cxnSpLocks/>
          </p:cNvCxnSpPr>
          <p:nvPr/>
        </p:nvCxnSpPr>
        <p:spPr>
          <a:xfrm rot="16200000" flipH="1">
            <a:off x="1744689" y="4281023"/>
            <a:ext cx="301465" cy="4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16831049-94B1-48C1-A3F7-D9C22D9E609B}"/>
              </a:ext>
            </a:extLst>
          </p:cNvPr>
          <p:cNvSpPr txBox="1"/>
          <p:nvPr/>
        </p:nvSpPr>
        <p:spPr>
          <a:xfrm>
            <a:off x="4167606" y="2589450"/>
            <a:ext cx="32092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00" dirty="0"/>
              <a:t>Нет</a:t>
            </a:r>
          </a:p>
        </p:txBody>
      </p:sp>
      <p:sp>
        <p:nvSpPr>
          <p:cNvPr id="60" name="Блок-схема: решение 59">
            <a:extLst>
              <a:ext uri="{FF2B5EF4-FFF2-40B4-BE49-F238E27FC236}">
                <a16:creationId xmlns:a16="http://schemas.microsoft.com/office/drawing/2014/main" xmlns="" id="{D4314CEB-A9C4-4DE3-8869-BF26F2103E86}"/>
              </a:ext>
            </a:extLst>
          </p:cNvPr>
          <p:cNvSpPr/>
          <p:nvPr/>
        </p:nvSpPr>
        <p:spPr>
          <a:xfrm>
            <a:off x="7384414" y="1772212"/>
            <a:ext cx="1410684" cy="732449"/>
          </a:xfrm>
          <a:prstGeom prst="flowChartDecision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5" dirty="0">
              <a:solidFill>
                <a:schemeClr val="tx1"/>
              </a:solidFill>
            </a:endParaRPr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xmlns="" id="{DF81DD8C-42DE-475C-8AF2-4ED734E50013}"/>
              </a:ext>
            </a:extLst>
          </p:cNvPr>
          <p:cNvSpPr/>
          <p:nvPr/>
        </p:nvSpPr>
        <p:spPr>
          <a:xfrm>
            <a:off x="7517119" y="1846019"/>
            <a:ext cx="1140734" cy="6147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5" b="1" dirty="0"/>
              <a:t>Законный представитель (родитель).</a:t>
            </a:r>
          </a:p>
          <a:p>
            <a:pPr algn="ctr"/>
            <a:r>
              <a:rPr lang="ru-RU" sz="485" dirty="0"/>
              <a:t>Документ удостоверяющий личность (паспорт </a:t>
            </a:r>
          </a:p>
          <a:p>
            <a:pPr algn="ctr"/>
            <a:r>
              <a:rPr lang="ru-RU" sz="485" dirty="0"/>
              <a:t>иностранного государства)</a:t>
            </a:r>
          </a:p>
          <a:p>
            <a:pPr algn="ctr"/>
            <a:r>
              <a:rPr lang="ru-RU" sz="485" dirty="0"/>
              <a:t>с переводом, заверенным нотариусом</a:t>
            </a:r>
          </a:p>
        </p:txBody>
      </p:sp>
      <p:cxnSp>
        <p:nvCxnSpPr>
          <p:cNvPr id="63" name="Прямая со стрелкой 62">
            <a:extLst>
              <a:ext uri="{FF2B5EF4-FFF2-40B4-BE49-F238E27FC236}">
                <a16:creationId xmlns:a16="http://schemas.microsoft.com/office/drawing/2014/main" xmlns="" id="{F7B8E800-C9AA-43DB-8B31-9F7AE1E6F31F}"/>
              </a:ext>
            </a:extLst>
          </p:cNvPr>
          <p:cNvCxnSpPr>
            <a:cxnSpLocks/>
          </p:cNvCxnSpPr>
          <p:nvPr/>
        </p:nvCxnSpPr>
        <p:spPr>
          <a:xfrm flipV="1">
            <a:off x="6185951" y="1447263"/>
            <a:ext cx="1845333" cy="16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65A1A7AE-C38F-44AC-BF9E-C42D52466C53}"/>
              </a:ext>
            </a:extLst>
          </p:cNvPr>
          <p:cNvSpPr txBox="1"/>
          <p:nvPr/>
        </p:nvSpPr>
        <p:spPr>
          <a:xfrm>
            <a:off x="6987944" y="1245337"/>
            <a:ext cx="32092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00" dirty="0"/>
              <a:t>Нет</a:t>
            </a:r>
          </a:p>
        </p:txBody>
      </p:sp>
      <p:cxnSp>
        <p:nvCxnSpPr>
          <p:cNvPr id="66" name="Соединитель: уступ 65">
            <a:extLst>
              <a:ext uri="{FF2B5EF4-FFF2-40B4-BE49-F238E27FC236}">
                <a16:creationId xmlns:a16="http://schemas.microsoft.com/office/drawing/2014/main" xmlns="" id="{B41FA27E-4D54-49A8-9991-462DB90705E6}"/>
              </a:ext>
            </a:extLst>
          </p:cNvPr>
          <p:cNvCxnSpPr>
            <a:cxnSpLocks/>
            <a:stCxn id="53" idx="1"/>
            <a:endCxn id="60" idx="0"/>
          </p:cNvCxnSpPr>
          <p:nvPr/>
        </p:nvCxnSpPr>
        <p:spPr>
          <a:xfrm rot="10800000" flipV="1">
            <a:off x="8089756" y="1436382"/>
            <a:ext cx="175976" cy="33582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BEAA8127-834B-4C53-AE27-26BD31B994D4}"/>
              </a:ext>
            </a:extLst>
          </p:cNvPr>
          <p:cNvSpPr txBox="1"/>
          <p:nvPr/>
        </p:nvSpPr>
        <p:spPr>
          <a:xfrm>
            <a:off x="8023728" y="1184998"/>
            <a:ext cx="28565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00" dirty="0"/>
              <a:t>Да</a:t>
            </a:r>
          </a:p>
        </p:txBody>
      </p:sp>
      <p:sp>
        <p:nvSpPr>
          <p:cNvPr id="73" name="Блок-схема: решение 72">
            <a:extLst>
              <a:ext uri="{FF2B5EF4-FFF2-40B4-BE49-F238E27FC236}">
                <a16:creationId xmlns:a16="http://schemas.microsoft.com/office/drawing/2014/main" xmlns="" id="{0BEBF8A6-67A3-4799-B1FB-00DE8230B33F}"/>
              </a:ext>
            </a:extLst>
          </p:cNvPr>
          <p:cNvSpPr/>
          <p:nvPr/>
        </p:nvSpPr>
        <p:spPr>
          <a:xfrm>
            <a:off x="2764460" y="2464075"/>
            <a:ext cx="1410684" cy="641838"/>
          </a:xfrm>
          <a:prstGeom prst="flowChartDecision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5" dirty="0">
              <a:solidFill>
                <a:schemeClr val="tx1"/>
              </a:solidFill>
            </a:endParaRPr>
          </a:p>
        </p:txBody>
      </p: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xmlns="" id="{06EDF557-8DE2-48DF-A4CA-88D02FBF6A3D}"/>
              </a:ext>
            </a:extLst>
          </p:cNvPr>
          <p:cNvSpPr/>
          <p:nvPr/>
        </p:nvSpPr>
        <p:spPr>
          <a:xfrm>
            <a:off x="2899435" y="2566591"/>
            <a:ext cx="1140734" cy="465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5" b="1" dirty="0"/>
              <a:t>Проверить документы, подтверждающие родство</a:t>
            </a:r>
          </a:p>
          <a:p>
            <a:pPr algn="ctr"/>
            <a:r>
              <a:rPr lang="ru-RU" sz="485" b="1" dirty="0"/>
              <a:t>(</a:t>
            </a:r>
            <a:r>
              <a:rPr lang="ru-RU" sz="485" b="1" dirty="0" err="1"/>
              <a:t>св</a:t>
            </a:r>
            <a:r>
              <a:rPr lang="ru-RU" sz="485" b="1" dirty="0"/>
              <a:t>-во о браке, разводе, смене ФИО, оформленное </a:t>
            </a:r>
          </a:p>
          <a:p>
            <a:pPr algn="ctr"/>
            <a:r>
              <a:rPr lang="ru-RU" sz="485" b="1" dirty="0"/>
              <a:t>опекунство)</a:t>
            </a:r>
            <a:endParaRPr lang="ru-RU" sz="485" dirty="0"/>
          </a:p>
        </p:txBody>
      </p:sp>
      <p:cxnSp>
        <p:nvCxnSpPr>
          <p:cNvPr id="78" name="Соединитель: уступ 77">
            <a:extLst>
              <a:ext uri="{FF2B5EF4-FFF2-40B4-BE49-F238E27FC236}">
                <a16:creationId xmlns:a16="http://schemas.microsoft.com/office/drawing/2014/main" xmlns="" id="{91FC35B0-4F9F-436E-BFE4-D0C9BD711837}"/>
              </a:ext>
            </a:extLst>
          </p:cNvPr>
          <p:cNvCxnSpPr>
            <a:cxnSpLocks/>
            <a:stCxn id="73" idx="1"/>
            <a:endCxn id="24" idx="0"/>
          </p:cNvCxnSpPr>
          <p:nvPr/>
        </p:nvCxnSpPr>
        <p:spPr>
          <a:xfrm rot="10800000" flipV="1">
            <a:off x="2611538" y="2784994"/>
            <a:ext cx="152922" cy="383865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Прямоугольник 86">
            <a:extLst>
              <a:ext uri="{FF2B5EF4-FFF2-40B4-BE49-F238E27FC236}">
                <a16:creationId xmlns:a16="http://schemas.microsoft.com/office/drawing/2014/main" xmlns="" id="{5C3360B1-831D-4E05-ACA1-5222803F3E20}"/>
              </a:ext>
            </a:extLst>
          </p:cNvPr>
          <p:cNvSpPr/>
          <p:nvPr/>
        </p:nvSpPr>
        <p:spPr>
          <a:xfrm>
            <a:off x="4058535" y="3418590"/>
            <a:ext cx="705097" cy="241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5" b="1" dirty="0"/>
              <a:t>Запросить  документы</a:t>
            </a:r>
            <a:endParaRPr lang="ru-RU" sz="485" dirty="0"/>
          </a:p>
        </p:txBody>
      </p:sp>
      <p:cxnSp>
        <p:nvCxnSpPr>
          <p:cNvPr id="88" name="Соединитель: уступ 87">
            <a:extLst>
              <a:ext uri="{FF2B5EF4-FFF2-40B4-BE49-F238E27FC236}">
                <a16:creationId xmlns:a16="http://schemas.microsoft.com/office/drawing/2014/main" xmlns="" id="{268B7463-0A88-4EDD-82D9-4E256460CA38}"/>
              </a:ext>
            </a:extLst>
          </p:cNvPr>
          <p:cNvCxnSpPr>
            <a:cxnSpLocks/>
            <a:stCxn id="117" idx="5"/>
          </p:cNvCxnSpPr>
          <p:nvPr/>
        </p:nvCxnSpPr>
        <p:spPr>
          <a:xfrm flipH="1" flipV="1">
            <a:off x="3469802" y="2446616"/>
            <a:ext cx="1237108" cy="1105080"/>
          </a:xfrm>
          <a:prstGeom prst="bentConnector3">
            <a:avLst>
              <a:gd name="adj1" fmla="val -24178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Блок-схема: решение 100">
            <a:extLst>
              <a:ext uri="{FF2B5EF4-FFF2-40B4-BE49-F238E27FC236}">
                <a16:creationId xmlns:a16="http://schemas.microsoft.com/office/drawing/2014/main" xmlns="" id="{0098C2E0-221D-4FC9-9F60-C8A1E019255E}"/>
              </a:ext>
            </a:extLst>
          </p:cNvPr>
          <p:cNvSpPr/>
          <p:nvPr/>
        </p:nvSpPr>
        <p:spPr>
          <a:xfrm>
            <a:off x="6511675" y="2683956"/>
            <a:ext cx="1361966" cy="779900"/>
          </a:xfrm>
          <a:prstGeom prst="flowChartDecision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5" dirty="0">
              <a:solidFill>
                <a:schemeClr val="tx1"/>
              </a:solidFill>
            </a:endParaRPr>
          </a:p>
        </p:txBody>
      </p:sp>
      <p:sp>
        <p:nvSpPr>
          <p:cNvPr id="102" name="Прямоугольник 101">
            <a:extLst>
              <a:ext uri="{FF2B5EF4-FFF2-40B4-BE49-F238E27FC236}">
                <a16:creationId xmlns:a16="http://schemas.microsoft.com/office/drawing/2014/main" xmlns="" id="{E0593E94-5306-4173-9441-4DDC50D642C5}"/>
              </a:ext>
            </a:extLst>
          </p:cNvPr>
          <p:cNvSpPr/>
          <p:nvPr/>
        </p:nvSpPr>
        <p:spPr>
          <a:xfrm>
            <a:off x="6662041" y="2814512"/>
            <a:ext cx="1140734" cy="540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5" b="1" dirty="0"/>
              <a:t>Вид на жительство и (или) </a:t>
            </a:r>
          </a:p>
          <a:p>
            <a:pPr algn="ctr"/>
            <a:r>
              <a:rPr lang="ru-RU" sz="485" b="1" dirty="0"/>
              <a:t>Уведомление о прибытии (клеточка, две страницы с указанием срока пребывания), или </a:t>
            </a:r>
          </a:p>
          <a:p>
            <a:pPr algn="ctr"/>
            <a:r>
              <a:rPr lang="ru-RU" sz="485" b="1" dirty="0"/>
              <a:t>Разрешение на временное проживание (РВП)</a:t>
            </a:r>
            <a:endParaRPr lang="ru-RU" sz="485" dirty="0"/>
          </a:p>
        </p:txBody>
      </p:sp>
      <p:cxnSp>
        <p:nvCxnSpPr>
          <p:cNvPr id="104" name="Соединитель: уступ 103">
            <a:extLst>
              <a:ext uri="{FF2B5EF4-FFF2-40B4-BE49-F238E27FC236}">
                <a16:creationId xmlns:a16="http://schemas.microsoft.com/office/drawing/2014/main" xmlns="" id="{B09DA0D5-E771-4A16-A850-502D2B1B6758}"/>
              </a:ext>
            </a:extLst>
          </p:cNvPr>
          <p:cNvCxnSpPr>
            <a:cxnSpLocks/>
            <a:stCxn id="60" idx="1"/>
          </p:cNvCxnSpPr>
          <p:nvPr/>
        </p:nvCxnSpPr>
        <p:spPr>
          <a:xfrm rot="10800000" flipV="1">
            <a:off x="7172605" y="2138436"/>
            <a:ext cx="211811" cy="55180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Блок-схема: решение 108">
            <a:extLst>
              <a:ext uri="{FF2B5EF4-FFF2-40B4-BE49-F238E27FC236}">
                <a16:creationId xmlns:a16="http://schemas.microsoft.com/office/drawing/2014/main" xmlns="" id="{F98DFEE7-1F5E-4559-B2C5-4A504C37BC18}"/>
              </a:ext>
            </a:extLst>
          </p:cNvPr>
          <p:cNvSpPr/>
          <p:nvPr/>
        </p:nvSpPr>
        <p:spPr>
          <a:xfrm>
            <a:off x="5583725" y="3662966"/>
            <a:ext cx="1410684" cy="641838"/>
          </a:xfrm>
          <a:prstGeom prst="flowChartDecision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5" dirty="0">
              <a:solidFill>
                <a:schemeClr val="tx1"/>
              </a:solidFill>
            </a:endParaRPr>
          </a:p>
        </p:txBody>
      </p:sp>
      <p:sp>
        <p:nvSpPr>
          <p:cNvPr id="110" name="Прямоугольник 109">
            <a:extLst>
              <a:ext uri="{FF2B5EF4-FFF2-40B4-BE49-F238E27FC236}">
                <a16:creationId xmlns:a16="http://schemas.microsoft.com/office/drawing/2014/main" xmlns="" id="{8EAB20B7-2B17-49C0-9DA0-85A70B8AF2F3}"/>
              </a:ext>
            </a:extLst>
          </p:cNvPr>
          <p:cNvSpPr/>
          <p:nvPr/>
        </p:nvSpPr>
        <p:spPr>
          <a:xfrm>
            <a:off x="5718700" y="3751195"/>
            <a:ext cx="1140734" cy="465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5" b="1" dirty="0"/>
              <a:t>Проверить документы, подтверждающие родство</a:t>
            </a:r>
          </a:p>
          <a:p>
            <a:pPr algn="ctr"/>
            <a:r>
              <a:rPr lang="ru-RU" sz="485" b="1" dirty="0"/>
              <a:t>(</a:t>
            </a:r>
            <a:r>
              <a:rPr lang="ru-RU" sz="485" b="1" dirty="0" err="1"/>
              <a:t>св</a:t>
            </a:r>
            <a:r>
              <a:rPr lang="ru-RU" sz="485" b="1" dirty="0"/>
              <a:t>-во о браке, разводе, смене ФИО, оформленное </a:t>
            </a:r>
          </a:p>
          <a:p>
            <a:pPr algn="ctr"/>
            <a:r>
              <a:rPr lang="ru-RU" sz="485" b="1" dirty="0"/>
              <a:t>опекунство)</a:t>
            </a:r>
            <a:endParaRPr lang="ru-RU" sz="485" dirty="0"/>
          </a:p>
        </p:txBody>
      </p:sp>
      <p:cxnSp>
        <p:nvCxnSpPr>
          <p:cNvPr id="112" name="Соединитель: уступ 111">
            <a:extLst>
              <a:ext uri="{FF2B5EF4-FFF2-40B4-BE49-F238E27FC236}">
                <a16:creationId xmlns:a16="http://schemas.microsoft.com/office/drawing/2014/main" xmlns="" id="{D20BF42E-2962-4110-A021-2A0CC913351D}"/>
              </a:ext>
            </a:extLst>
          </p:cNvPr>
          <p:cNvCxnSpPr>
            <a:cxnSpLocks/>
            <a:stCxn id="101" idx="1"/>
          </p:cNvCxnSpPr>
          <p:nvPr/>
        </p:nvCxnSpPr>
        <p:spPr>
          <a:xfrm rot="10800000" flipV="1">
            <a:off x="6280860" y="3073906"/>
            <a:ext cx="230817" cy="542708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Блок-схема: данные 116">
            <a:extLst>
              <a:ext uri="{FF2B5EF4-FFF2-40B4-BE49-F238E27FC236}">
                <a16:creationId xmlns:a16="http://schemas.microsoft.com/office/drawing/2014/main" xmlns="" id="{95D4D35A-3349-48F0-A564-44E4382BA2CE}"/>
              </a:ext>
            </a:extLst>
          </p:cNvPr>
          <p:cNvSpPr/>
          <p:nvPr/>
        </p:nvSpPr>
        <p:spPr>
          <a:xfrm>
            <a:off x="4072324" y="3445626"/>
            <a:ext cx="705097" cy="212140"/>
          </a:xfrm>
          <a:prstGeom prst="flowChartInputOutpu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9" name="Соединитель: уступ 118">
            <a:extLst>
              <a:ext uri="{FF2B5EF4-FFF2-40B4-BE49-F238E27FC236}">
                <a16:creationId xmlns:a16="http://schemas.microsoft.com/office/drawing/2014/main" xmlns="" id="{9557059D-D4E4-466A-B294-13BC8EA48F77}"/>
              </a:ext>
            </a:extLst>
          </p:cNvPr>
          <p:cNvCxnSpPr>
            <a:cxnSpLocks/>
            <a:stCxn id="24" idx="3"/>
            <a:endCxn id="24" idx="0"/>
          </p:cNvCxnSpPr>
          <p:nvPr/>
        </p:nvCxnSpPr>
        <p:spPr>
          <a:xfrm flipH="1" flipV="1">
            <a:off x="2611539" y="3168860"/>
            <a:ext cx="461841" cy="271373"/>
          </a:xfrm>
          <a:prstGeom prst="bentConnector4">
            <a:avLst>
              <a:gd name="adj1" fmla="val -49498"/>
              <a:gd name="adj2" fmla="val 105265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xtBox 123">
            <a:extLst>
              <a:ext uri="{FF2B5EF4-FFF2-40B4-BE49-F238E27FC236}">
                <a16:creationId xmlns:a16="http://schemas.microsoft.com/office/drawing/2014/main" xmlns="" id="{26B03186-F8E0-4747-8CF6-685A6D9D7E98}"/>
              </a:ext>
            </a:extLst>
          </p:cNvPr>
          <p:cNvSpPr txBox="1"/>
          <p:nvPr/>
        </p:nvSpPr>
        <p:spPr>
          <a:xfrm>
            <a:off x="2995713" y="3271713"/>
            <a:ext cx="32092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00" dirty="0"/>
              <a:t>Нет</a:t>
            </a:r>
          </a:p>
        </p:txBody>
      </p:sp>
      <p:sp>
        <p:nvSpPr>
          <p:cNvPr id="125" name="Блок-схема: данные 124">
            <a:extLst>
              <a:ext uri="{FF2B5EF4-FFF2-40B4-BE49-F238E27FC236}">
                <a16:creationId xmlns:a16="http://schemas.microsoft.com/office/drawing/2014/main" xmlns="" id="{F014877F-1234-411C-83EF-097262492AE4}"/>
              </a:ext>
            </a:extLst>
          </p:cNvPr>
          <p:cNvSpPr/>
          <p:nvPr/>
        </p:nvSpPr>
        <p:spPr>
          <a:xfrm>
            <a:off x="6817848" y="4348370"/>
            <a:ext cx="705097" cy="212140"/>
          </a:xfrm>
          <a:prstGeom prst="flowChartInputOutpu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6" name="Прямоугольник 125">
            <a:extLst>
              <a:ext uri="{FF2B5EF4-FFF2-40B4-BE49-F238E27FC236}">
                <a16:creationId xmlns:a16="http://schemas.microsoft.com/office/drawing/2014/main" xmlns="" id="{6F052C72-15C4-4B35-9DEB-6CED9EC046E6}"/>
              </a:ext>
            </a:extLst>
          </p:cNvPr>
          <p:cNvSpPr/>
          <p:nvPr/>
        </p:nvSpPr>
        <p:spPr>
          <a:xfrm>
            <a:off x="6817786" y="4337668"/>
            <a:ext cx="705097" cy="241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5" b="1" dirty="0"/>
              <a:t>Запросить  документы</a:t>
            </a:r>
            <a:endParaRPr lang="ru-RU" sz="485" dirty="0"/>
          </a:p>
        </p:txBody>
      </p:sp>
      <p:sp>
        <p:nvSpPr>
          <p:cNvPr id="128" name="Прямоугольник 127">
            <a:extLst>
              <a:ext uri="{FF2B5EF4-FFF2-40B4-BE49-F238E27FC236}">
                <a16:creationId xmlns:a16="http://schemas.microsoft.com/office/drawing/2014/main" xmlns="" id="{CAECD632-2682-4E35-B7DE-C13F87A9E6BD}"/>
              </a:ext>
            </a:extLst>
          </p:cNvPr>
          <p:cNvSpPr/>
          <p:nvPr/>
        </p:nvSpPr>
        <p:spPr>
          <a:xfrm>
            <a:off x="5097486" y="4400265"/>
            <a:ext cx="705096" cy="1669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5" b="1" dirty="0"/>
              <a:t>Личное дело</a:t>
            </a:r>
            <a:endParaRPr lang="ru-RU" sz="485" dirty="0"/>
          </a:p>
        </p:txBody>
      </p:sp>
      <p:sp>
        <p:nvSpPr>
          <p:cNvPr id="129" name="Прямоугольник 128">
            <a:extLst>
              <a:ext uri="{FF2B5EF4-FFF2-40B4-BE49-F238E27FC236}">
                <a16:creationId xmlns:a16="http://schemas.microsoft.com/office/drawing/2014/main" xmlns="" id="{23EA1AC8-4E3E-4EF5-9386-C0445639BBB3}"/>
              </a:ext>
            </a:extLst>
          </p:cNvPr>
          <p:cNvSpPr/>
          <p:nvPr/>
        </p:nvSpPr>
        <p:spPr>
          <a:xfrm>
            <a:off x="5112152" y="4912223"/>
            <a:ext cx="705097" cy="1669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5" b="1" dirty="0"/>
              <a:t>Зачисление</a:t>
            </a:r>
            <a:endParaRPr lang="ru-RU" sz="485" dirty="0"/>
          </a:p>
        </p:txBody>
      </p:sp>
      <p:sp>
        <p:nvSpPr>
          <p:cNvPr id="130" name="Блок-схема: данные 129">
            <a:extLst>
              <a:ext uri="{FF2B5EF4-FFF2-40B4-BE49-F238E27FC236}">
                <a16:creationId xmlns:a16="http://schemas.microsoft.com/office/drawing/2014/main" xmlns="" id="{2E4FE47D-64CE-428B-9A72-28E53E0C7EA5}"/>
              </a:ext>
            </a:extLst>
          </p:cNvPr>
          <p:cNvSpPr/>
          <p:nvPr/>
        </p:nvSpPr>
        <p:spPr>
          <a:xfrm>
            <a:off x="5112151" y="4400790"/>
            <a:ext cx="705097" cy="166969"/>
          </a:xfrm>
          <a:prstGeom prst="flowChartInputOutpu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" name="Блок-схема: альтернативный процесс 130">
            <a:extLst>
              <a:ext uri="{FF2B5EF4-FFF2-40B4-BE49-F238E27FC236}">
                <a16:creationId xmlns:a16="http://schemas.microsoft.com/office/drawing/2014/main" xmlns="" id="{7EB8B2E1-C3E3-48A8-8FF9-B8C36E2D6869}"/>
              </a:ext>
            </a:extLst>
          </p:cNvPr>
          <p:cNvSpPr/>
          <p:nvPr/>
        </p:nvSpPr>
        <p:spPr>
          <a:xfrm>
            <a:off x="5097486" y="4930912"/>
            <a:ext cx="705096" cy="142834"/>
          </a:xfrm>
          <a:prstGeom prst="flowChartAlternateProcess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2" name="Соединитель: уступ 131">
            <a:extLst>
              <a:ext uri="{FF2B5EF4-FFF2-40B4-BE49-F238E27FC236}">
                <a16:creationId xmlns:a16="http://schemas.microsoft.com/office/drawing/2014/main" xmlns="" id="{F3B29DF0-B91B-4094-96CB-9185F5C4125F}"/>
              </a:ext>
            </a:extLst>
          </p:cNvPr>
          <p:cNvCxnSpPr>
            <a:cxnSpLocks/>
          </p:cNvCxnSpPr>
          <p:nvPr/>
        </p:nvCxnSpPr>
        <p:spPr>
          <a:xfrm rot="5400000">
            <a:off x="5283942" y="4134649"/>
            <a:ext cx="408689" cy="98234"/>
          </a:xfrm>
          <a:prstGeom prst="bentConnector3">
            <a:avLst>
              <a:gd name="adj1" fmla="val -49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Соединитель: уступ 134">
            <a:extLst>
              <a:ext uri="{FF2B5EF4-FFF2-40B4-BE49-F238E27FC236}">
                <a16:creationId xmlns:a16="http://schemas.microsoft.com/office/drawing/2014/main" xmlns="" id="{600A02F6-5760-424F-9676-C204FC5D82A3}"/>
              </a:ext>
            </a:extLst>
          </p:cNvPr>
          <p:cNvCxnSpPr>
            <a:cxnSpLocks/>
          </p:cNvCxnSpPr>
          <p:nvPr/>
        </p:nvCxnSpPr>
        <p:spPr>
          <a:xfrm rot="16200000" flipH="1">
            <a:off x="5298132" y="4737179"/>
            <a:ext cx="301465" cy="4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TextBox 135">
            <a:extLst>
              <a:ext uri="{FF2B5EF4-FFF2-40B4-BE49-F238E27FC236}">
                <a16:creationId xmlns:a16="http://schemas.microsoft.com/office/drawing/2014/main" xmlns="" id="{54462E7C-199A-4D63-8FD0-50ED2B8286DE}"/>
              </a:ext>
            </a:extLst>
          </p:cNvPr>
          <p:cNvSpPr txBox="1"/>
          <p:nvPr/>
        </p:nvSpPr>
        <p:spPr>
          <a:xfrm>
            <a:off x="5343700" y="3796474"/>
            <a:ext cx="28565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00" dirty="0"/>
              <a:t>Да</a:t>
            </a:r>
          </a:p>
        </p:txBody>
      </p:sp>
      <p:cxnSp>
        <p:nvCxnSpPr>
          <p:cNvPr id="137" name="Соединитель: уступ 136">
            <a:extLst>
              <a:ext uri="{FF2B5EF4-FFF2-40B4-BE49-F238E27FC236}">
                <a16:creationId xmlns:a16="http://schemas.microsoft.com/office/drawing/2014/main" xmlns="" id="{3B5A8835-C8AB-4251-B80E-DF3A35EFFDD6}"/>
              </a:ext>
            </a:extLst>
          </p:cNvPr>
          <p:cNvCxnSpPr>
            <a:cxnSpLocks/>
            <a:stCxn id="109" idx="3"/>
            <a:endCxn id="126" idx="0"/>
          </p:cNvCxnSpPr>
          <p:nvPr/>
        </p:nvCxnSpPr>
        <p:spPr>
          <a:xfrm>
            <a:off x="6994410" y="3983885"/>
            <a:ext cx="175925" cy="353782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Соединитель: уступ 139">
            <a:extLst>
              <a:ext uri="{FF2B5EF4-FFF2-40B4-BE49-F238E27FC236}">
                <a16:creationId xmlns:a16="http://schemas.microsoft.com/office/drawing/2014/main" xmlns="" id="{0E40369C-4638-4E75-AC35-A55D0A1CAC0A}"/>
              </a:ext>
            </a:extLst>
          </p:cNvPr>
          <p:cNvCxnSpPr>
            <a:cxnSpLocks/>
            <a:stCxn id="125" idx="5"/>
          </p:cNvCxnSpPr>
          <p:nvPr/>
        </p:nvCxnSpPr>
        <p:spPr>
          <a:xfrm flipH="1" flipV="1">
            <a:off x="6264522" y="3643290"/>
            <a:ext cx="1187912" cy="811150"/>
          </a:xfrm>
          <a:prstGeom prst="bentConnector3">
            <a:avLst>
              <a:gd name="adj1" fmla="val -10345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TextBox 142">
            <a:extLst>
              <a:ext uri="{FF2B5EF4-FFF2-40B4-BE49-F238E27FC236}">
                <a16:creationId xmlns:a16="http://schemas.microsoft.com/office/drawing/2014/main" xmlns="" id="{DBCD954F-20E7-4439-93C0-F642BFA3415D}"/>
              </a:ext>
            </a:extLst>
          </p:cNvPr>
          <p:cNvSpPr txBox="1"/>
          <p:nvPr/>
        </p:nvSpPr>
        <p:spPr>
          <a:xfrm>
            <a:off x="6234301" y="2864554"/>
            <a:ext cx="28565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00" dirty="0"/>
              <a:t>Да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xmlns="" id="{97CE8AFD-28CF-45E8-B96D-18B869D46323}"/>
              </a:ext>
            </a:extLst>
          </p:cNvPr>
          <p:cNvSpPr txBox="1"/>
          <p:nvPr/>
        </p:nvSpPr>
        <p:spPr>
          <a:xfrm>
            <a:off x="7043450" y="1904051"/>
            <a:ext cx="28565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00" dirty="0"/>
              <a:t>Да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xmlns="" id="{EC322478-1649-4D5D-A7AC-E9631B0C2407}"/>
              </a:ext>
            </a:extLst>
          </p:cNvPr>
          <p:cNvSpPr txBox="1"/>
          <p:nvPr/>
        </p:nvSpPr>
        <p:spPr>
          <a:xfrm>
            <a:off x="6946609" y="3840976"/>
            <a:ext cx="32092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00" dirty="0"/>
              <a:t>Нет</a:t>
            </a:r>
          </a:p>
        </p:txBody>
      </p:sp>
      <p:sp>
        <p:nvSpPr>
          <p:cNvPr id="150" name="Блок-схема: данные 149">
            <a:extLst>
              <a:ext uri="{FF2B5EF4-FFF2-40B4-BE49-F238E27FC236}">
                <a16:creationId xmlns:a16="http://schemas.microsoft.com/office/drawing/2014/main" xmlns="" id="{521CF86D-8611-4013-ADDA-081B7C53DD91}"/>
              </a:ext>
            </a:extLst>
          </p:cNvPr>
          <p:cNvSpPr/>
          <p:nvPr/>
        </p:nvSpPr>
        <p:spPr>
          <a:xfrm>
            <a:off x="7770948" y="3426864"/>
            <a:ext cx="705097" cy="212140"/>
          </a:xfrm>
          <a:prstGeom prst="flowChartInputOutpu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1" name="Прямоугольник 150">
            <a:extLst>
              <a:ext uri="{FF2B5EF4-FFF2-40B4-BE49-F238E27FC236}">
                <a16:creationId xmlns:a16="http://schemas.microsoft.com/office/drawing/2014/main" xmlns="" id="{DEB3EA6B-79B6-4BAE-BF13-C0967554CE98}"/>
              </a:ext>
            </a:extLst>
          </p:cNvPr>
          <p:cNvSpPr/>
          <p:nvPr/>
        </p:nvSpPr>
        <p:spPr>
          <a:xfrm>
            <a:off x="7770886" y="3416162"/>
            <a:ext cx="705097" cy="241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5" b="1" dirty="0"/>
              <a:t>Запросить  документы</a:t>
            </a:r>
            <a:endParaRPr lang="ru-RU" sz="485" dirty="0"/>
          </a:p>
        </p:txBody>
      </p:sp>
      <p:cxnSp>
        <p:nvCxnSpPr>
          <p:cNvPr id="152" name="Соединитель: уступ 151">
            <a:extLst>
              <a:ext uri="{FF2B5EF4-FFF2-40B4-BE49-F238E27FC236}">
                <a16:creationId xmlns:a16="http://schemas.microsoft.com/office/drawing/2014/main" xmlns="" id="{41447C15-3EFD-4094-A11B-1529067D5A4D}"/>
              </a:ext>
            </a:extLst>
          </p:cNvPr>
          <p:cNvCxnSpPr>
            <a:cxnSpLocks/>
            <a:endCxn id="151" idx="0"/>
          </p:cNvCxnSpPr>
          <p:nvPr/>
        </p:nvCxnSpPr>
        <p:spPr>
          <a:xfrm>
            <a:off x="7947510" y="3062379"/>
            <a:ext cx="175925" cy="353782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Соединитель: уступ 152">
            <a:extLst>
              <a:ext uri="{FF2B5EF4-FFF2-40B4-BE49-F238E27FC236}">
                <a16:creationId xmlns:a16="http://schemas.microsoft.com/office/drawing/2014/main" xmlns="" id="{3241BAD5-49BC-4674-8024-AEC8580EDC26}"/>
              </a:ext>
            </a:extLst>
          </p:cNvPr>
          <p:cNvCxnSpPr>
            <a:cxnSpLocks/>
            <a:stCxn id="150" idx="5"/>
          </p:cNvCxnSpPr>
          <p:nvPr/>
        </p:nvCxnSpPr>
        <p:spPr>
          <a:xfrm flipH="1" flipV="1">
            <a:off x="7267532" y="2650936"/>
            <a:ext cx="1138003" cy="881999"/>
          </a:xfrm>
          <a:prstGeom prst="bentConnector3">
            <a:avLst>
              <a:gd name="adj1" fmla="val -26284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TextBox 153">
            <a:extLst>
              <a:ext uri="{FF2B5EF4-FFF2-40B4-BE49-F238E27FC236}">
                <a16:creationId xmlns:a16="http://schemas.microsoft.com/office/drawing/2014/main" xmlns="" id="{8FCCA10D-45DF-4CEF-80CC-869702F41139}"/>
              </a:ext>
            </a:extLst>
          </p:cNvPr>
          <p:cNvSpPr txBox="1"/>
          <p:nvPr/>
        </p:nvSpPr>
        <p:spPr>
          <a:xfrm>
            <a:off x="7868843" y="2919470"/>
            <a:ext cx="35178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dirty="0"/>
              <a:t>Нет</a:t>
            </a:r>
          </a:p>
        </p:txBody>
      </p:sp>
      <p:sp>
        <p:nvSpPr>
          <p:cNvPr id="161" name="Прямоугольник 160">
            <a:extLst>
              <a:ext uri="{FF2B5EF4-FFF2-40B4-BE49-F238E27FC236}">
                <a16:creationId xmlns:a16="http://schemas.microsoft.com/office/drawing/2014/main" xmlns="" id="{37C6F441-3115-4015-BEF5-002E7D78F752}"/>
              </a:ext>
            </a:extLst>
          </p:cNvPr>
          <p:cNvSpPr/>
          <p:nvPr/>
        </p:nvSpPr>
        <p:spPr>
          <a:xfrm>
            <a:off x="9875911" y="1945596"/>
            <a:ext cx="705097" cy="241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5" b="1" dirty="0"/>
              <a:t>Запросить  документы</a:t>
            </a:r>
            <a:endParaRPr lang="ru-RU" sz="485" dirty="0"/>
          </a:p>
        </p:txBody>
      </p:sp>
      <p:cxnSp>
        <p:nvCxnSpPr>
          <p:cNvPr id="162" name="Соединитель: уступ 161">
            <a:extLst>
              <a:ext uri="{FF2B5EF4-FFF2-40B4-BE49-F238E27FC236}">
                <a16:creationId xmlns:a16="http://schemas.microsoft.com/office/drawing/2014/main" xmlns="" id="{FFA6FBE3-CA8E-4327-82BE-C6B0CC1F7FB1}"/>
              </a:ext>
            </a:extLst>
          </p:cNvPr>
          <p:cNvCxnSpPr>
            <a:cxnSpLocks/>
            <a:stCxn id="53" idx="3"/>
            <a:endCxn id="163" idx="1"/>
          </p:cNvCxnSpPr>
          <p:nvPr/>
        </p:nvCxnSpPr>
        <p:spPr>
          <a:xfrm>
            <a:off x="9760424" y="1436382"/>
            <a:ext cx="449394" cy="538678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Блок-схема: данные 162">
            <a:extLst>
              <a:ext uri="{FF2B5EF4-FFF2-40B4-BE49-F238E27FC236}">
                <a16:creationId xmlns:a16="http://schemas.microsoft.com/office/drawing/2014/main" xmlns="" id="{80D528B1-A99F-423A-BD02-3C15DEDAB375}"/>
              </a:ext>
            </a:extLst>
          </p:cNvPr>
          <p:cNvSpPr/>
          <p:nvPr/>
        </p:nvSpPr>
        <p:spPr>
          <a:xfrm>
            <a:off x="9857270" y="1975060"/>
            <a:ext cx="705097" cy="212140"/>
          </a:xfrm>
          <a:prstGeom prst="flowChartInputOutpu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xmlns="" id="{3C875B35-EA2C-4276-9B62-099652F637BC}"/>
              </a:ext>
            </a:extLst>
          </p:cNvPr>
          <p:cNvSpPr txBox="1"/>
          <p:nvPr/>
        </p:nvSpPr>
        <p:spPr>
          <a:xfrm>
            <a:off x="9814893" y="1221595"/>
            <a:ext cx="32092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00" dirty="0"/>
              <a:t>Нет</a:t>
            </a:r>
          </a:p>
        </p:txBody>
      </p:sp>
      <p:cxnSp>
        <p:nvCxnSpPr>
          <p:cNvPr id="169" name="Прямая со стрелкой 168">
            <a:extLst>
              <a:ext uri="{FF2B5EF4-FFF2-40B4-BE49-F238E27FC236}">
                <a16:creationId xmlns:a16="http://schemas.microsoft.com/office/drawing/2014/main" xmlns="" id="{E26AE3EF-E71C-414D-8AEB-DE57906981FA}"/>
              </a:ext>
            </a:extLst>
          </p:cNvPr>
          <p:cNvCxnSpPr>
            <a:cxnSpLocks/>
            <a:stCxn id="60" idx="3"/>
            <a:endCxn id="163" idx="2"/>
          </p:cNvCxnSpPr>
          <p:nvPr/>
        </p:nvCxnSpPr>
        <p:spPr>
          <a:xfrm flipV="1">
            <a:off x="8795099" y="2081130"/>
            <a:ext cx="1132681" cy="573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TextBox 170">
            <a:extLst>
              <a:ext uri="{FF2B5EF4-FFF2-40B4-BE49-F238E27FC236}">
                <a16:creationId xmlns:a16="http://schemas.microsoft.com/office/drawing/2014/main" xmlns="" id="{12188DC1-EBD7-4D7C-8548-E0DB323AA680}"/>
              </a:ext>
            </a:extLst>
          </p:cNvPr>
          <p:cNvSpPr txBox="1"/>
          <p:nvPr/>
        </p:nvSpPr>
        <p:spPr>
          <a:xfrm>
            <a:off x="9327464" y="1881076"/>
            <a:ext cx="32092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00" dirty="0"/>
              <a:t>Нет</a:t>
            </a:r>
          </a:p>
        </p:txBody>
      </p:sp>
      <p:cxnSp>
        <p:nvCxnSpPr>
          <p:cNvPr id="172" name="Соединитель: уступ 171">
            <a:extLst>
              <a:ext uri="{FF2B5EF4-FFF2-40B4-BE49-F238E27FC236}">
                <a16:creationId xmlns:a16="http://schemas.microsoft.com/office/drawing/2014/main" xmlns="" id="{FFE0DF5D-E562-4751-9414-2EF0A79F5210}"/>
              </a:ext>
            </a:extLst>
          </p:cNvPr>
          <p:cNvCxnSpPr>
            <a:cxnSpLocks/>
            <a:stCxn id="163" idx="5"/>
            <a:endCxn id="53" idx="0"/>
          </p:cNvCxnSpPr>
          <p:nvPr/>
        </p:nvCxnSpPr>
        <p:spPr>
          <a:xfrm flipH="1" flipV="1">
            <a:off x="9013078" y="1064132"/>
            <a:ext cx="1478778" cy="1016998"/>
          </a:xfrm>
          <a:prstGeom prst="bentConnector4">
            <a:avLst>
              <a:gd name="adj1" fmla="val -20227"/>
              <a:gd name="adj2" fmla="val 122478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9" name="Блок-схема: данные 178">
            <a:extLst>
              <a:ext uri="{FF2B5EF4-FFF2-40B4-BE49-F238E27FC236}">
                <a16:creationId xmlns:a16="http://schemas.microsoft.com/office/drawing/2014/main" xmlns="" id="{ED478653-2825-453C-9522-633FEC880C31}"/>
              </a:ext>
            </a:extLst>
          </p:cNvPr>
          <p:cNvSpPr/>
          <p:nvPr/>
        </p:nvSpPr>
        <p:spPr>
          <a:xfrm>
            <a:off x="5529038" y="1974496"/>
            <a:ext cx="705097" cy="212140"/>
          </a:xfrm>
          <a:prstGeom prst="flowChartInputOutpu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0" name="Прямоугольник 179">
            <a:extLst>
              <a:ext uri="{FF2B5EF4-FFF2-40B4-BE49-F238E27FC236}">
                <a16:creationId xmlns:a16="http://schemas.microsoft.com/office/drawing/2014/main" xmlns="" id="{B69D30FE-E187-45DE-B887-B84765C7B631}"/>
              </a:ext>
            </a:extLst>
          </p:cNvPr>
          <p:cNvSpPr/>
          <p:nvPr/>
        </p:nvSpPr>
        <p:spPr>
          <a:xfrm>
            <a:off x="5496580" y="1944769"/>
            <a:ext cx="705097" cy="241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5" b="1" dirty="0"/>
              <a:t>Запросить  документы</a:t>
            </a:r>
            <a:endParaRPr lang="ru-RU" sz="485" dirty="0"/>
          </a:p>
        </p:txBody>
      </p:sp>
      <p:cxnSp>
        <p:nvCxnSpPr>
          <p:cNvPr id="181" name="Прямая со стрелкой 180">
            <a:extLst>
              <a:ext uri="{FF2B5EF4-FFF2-40B4-BE49-F238E27FC236}">
                <a16:creationId xmlns:a16="http://schemas.microsoft.com/office/drawing/2014/main" xmlns="" id="{3E23D456-4706-446D-837F-BC72B60303CB}"/>
              </a:ext>
            </a:extLst>
          </p:cNvPr>
          <p:cNvCxnSpPr>
            <a:cxnSpLocks/>
            <a:stCxn id="10" idx="3"/>
            <a:endCxn id="179" idx="2"/>
          </p:cNvCxnSpPr>
          <p:nvPr/>
        </p:nvCxnSpPr>
        <p:spPr>
          <a:xfrm>
            <a:off x="5147509" y="2080210"/>
            <a:ext cx="452039" cy="3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3" name="TextBox 182">
            <a:extLst>
              <a:ext uri="{FF2B5EF4-FFF2-40B4-BE49-F238E27FC236}">
                <a16:creationId xmlns:a16="http://schemas.microsoft.com/office/drawing/2014/main" xmlns="" id="{2A582077-C512-4C54-AA16-71546CBDEEBB}"/>
              </a:ext>
            </a:extLst>
          </p:cNvPr>
          <p:cNvSpPr txBox="1"/>
          <p:nvPr/>
        </p:nvSpPr>
        <p:spPr>
          <a:xfrm>
            <a:off x="5207297" y="1911633"/>
            <a:ext cx="32092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dirty="0"/>
              <a:t>Нет</a:t>
            </a:r>
          </a:p>
        </p:txBody>
      </p:sp>
      <p:cxnSp>
        <p:nvCxnSpPr>
          <p:cNvPr id="188" name="Соединитель: уступ 187">
            <a:extLst>
              <a:ext uri="{FF2B5EF4-FFF2-40B4-BE49-F238E27FC236}">
                <a16:creationId xmlns:a16="http://schemas.microsoft.com/office/drawing/2014/main" xmlns="" id="{BAF7721E-036A-439F-BD43-60A9D0505851}"/>
              </a:ext>
            </a:extLst>
          </p:cNvPr>
          <p:cNvCxnSpPr>
            <a:cxnSpLocks/>
            <a:stCxn id="180" idx="3"/>
          </p:cNvCxnSpPr>
          <p:nvPr/>
        </p:nvCxnSpPr>
        <p:spPr>
          <a:xfrm flipH="1" flipV="1">
            <a:off x="4462730" y="1722203"/>
            <a:ext cx="1738946" cy="343368"/>
          </a:xfrm>
          <a:prstGeom prst="bentConnector3">
            <a:avLst>
              <a:gd name="adj1" fmla="val -13146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Блок-схема: решение 5">
            <a:extLst>
              <a:ext uri="{FF2B5EF4-FFF2-40B4-BE49-F238E27FC236}">
                <a16:creationId xmlns:a16="http://schemas.microsoft.com/office/drawing/2014/main" xmlns="" id="{E4901D94-CB73-4A1E-9DC1-A822C17CFA97}"/>
              </a:ext>
            </a:extLst>
          </p:cNvPr>
          <p:cNvSpPr/>
          <p:nvPr/>
        </p:nvSpPr>
        <p:spPr>
          <a:xfrm>
            <a:off x="4692459" y="1128317"/>
            <a:ext cx="1494692" cy="641838"/>
          </a:xfrm>
          <a:prstGeom prst="flowChartDecision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5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DA301354-FCD9-4A68-B64A-D8EFB3635F7E}"/>
              </a:ext>
            </a:extLst>
          </p:cNvPr>
          <p:cNvSpPr/>
          <p:nvPr/>
        </p:nvSpPr>
        <p:spPr>
          <a:xfrm>
            <a:off x="4907390" y="1230833"/>
            <a:ext cx="1064831" cy="465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5" b="1" dirty="0"/>
              <a:t>Обучающийся.</a:t>
            </a:r>
          </a:p>
          <a:p>
            <a:pPr algn="ctr"/>
            <a:r>
              <a:rPr lang="ru-RU" sz="485" dirty="0"/>
              <a:t>Документ удостоверяющий личность (паспорт, свидетельство о рождении)</a:t>
            </a:r>
          </a:p>
          <a:p>
            <a:pPr algn="ctr"/>
            <a:r>
              <a:rPr lang="ru-RU" sz="485" dirty="0"/>
              <a:t>гражданина РФ</a:t>
            </a:r>
          </a:p>
        </p:txBody>
      </p:sp>
    </p:spTree>
    <p:extLst>
      <p:ext uri="{BB962C8B-B14F-4D97-AF65-F5344CB8AC3E}">
        <p14:creationId xmlns:p14="http://schemas.microsoft.com/office/powerpoint/2010/main" val="7057016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9A54448-C741-4F42-91F7-2341DB4DFDB8}"/>
              </a:ext>
            </a:extLst>
          </p:cNvPr>
          <p:cNvSpPr txBox="1"/>
          <p:nvPr/>
        </p:nvSpPr>
        <p:spPr>
          <a:xfrm>
            <a:off x="2543174" y="304739"/>
            <a:ext cx="73247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документов, подтверждающие пребывание на территории РФ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0730F16-B099-4CC1-91A4-2D59EB540F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300"/>
          <a:stretch/>
        </p:blipFill>
        <p:spPr>
          <a:xfrm>
            <a:off x="1436716" y="612516"/>
            <a:ext cx="4070161" cy="607808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8C9E9CA4-B1E4-48E1-A9BB-6D51594128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5124" y="847778"/>
            <a:ext cx="4399820" cy="5842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8272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9A54448-C741-4F42-91F7-2341DB4DFDB8}"/>
              </a:ext>
            </a:extLst>
          </p:cNvPr>
          <p:cNvSpPr txBox="1"/>
          <p:nvPr/>
        </p:nvSpPr>
        <p:spPr>
          <a:xfrm>
            <a:off x="2990850" y="179339"/>
            <a:ext cx="6210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документов, подтверждающие пребывание на территории РФ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F3AAF242-5B15-4857-B360-4E86352D37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399" y="1696201"/>
            <a:ext cx="11190476" cy="48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5343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9A54448-C741-4F42-91F7-2341DB4DFDB8}"/>
              </a:ext>
            </a:extLst>
          </p:cNvPr>
          <p:cNvSpPr txBox="1"/>
          <p:nvPr/>
        </p:nvSpPr>
        <p:spPr>
          <a:xfrm>
            <a:off x="2041071" y="211083"/>
            <a:ext cx="82949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документов несовершеннолетних, подтверждающие пребывание на территории РФ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75697A30-9404-4908-AB6D-F84FC7CF1C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480" y="776663"/>
            <a:ext cx="11838095" cy="60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2384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 cstate="print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7C225ED6-5BBC-488E-8F78-A2527F0A81F0}"/>
              </a:ext>
            </a:extLst>
          </p:cNvPr>
          <p:cNvSpPr/>
          <p:nvPr/>
        </p:nvSpPr>
        <p:spPr bwMode="auto">
          <a:xfrm flipH="1">
            <a:off x="4992129" y="0"/>
            <a:ext cx="6691910" cy="5066270"/>
          </a:xfrm>
          <a:prstGeom prst="rect">
            <a:avLst/>
          </a:prstGeom>
          <a:solidFill>
            <a:srgbClr val="1C3051"/>
          </a:solidFill>
          <a:ln w="25400" cap="flat">
            <a:solidFill>
              <a:srgbClr val="1C3051"/>
            </a:solidFill>
            <a:prstDash val="solid"/>
            <a:beve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tlCol="0" anchor="ctr"/>
          <a:lstStyle/>
          <a:p>
            <a:pPr algn="ctr" defTabSz="914400"/>
            <a:r>
              <a:rPr lang="ru-RU" sz="2400" b="1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 всем вопросам звоните в </a:t>
            </a:r>
          </a:p>
          <a:p>
            <a:pPr algn="ctr" defTabSz="914400"/>
            <a:r>
              <a:rPr lang="ru-RU" sz="2400" b="1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Центр содействия адаптации детей-</a:t>
            </a:r>
            <a:r>
              <a:rPr lang="ru-RU" sz="2400" b="1" kern="0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инофонов</a:t>
            </a:r>
            <a:r>
              <a:rPr lang="ru-RU" sz="2400" b="1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по тел 8 (499) 940-10-36 доб. 312</a:t>
            </a:r>
          </a:p>
          <a:p>
            <a:pPr algn="ctr" defTabSz="914400"/>
            <a:r>
              <a:rPr lang="ru-RU" sz="2400" b="1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ГАУ ДПО МО «Корпоративный университет развития образования» </a:t>
            </a:r>
          </a:p>
          <a:p>
            <a:pPr algn="ctr" defTabSz="914400"/>
            <a:endParaRPr lang="ru-RU" sz="2400" b="1" kern="0" dirty="0" smtClean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914400"/>
            <a:r>
              <a:rPr lang="en-US" sz="2400" b="1" kern="0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centr_inofony_mo@kuro-mo.ru</a:t>
            </a:r>
            <a:r>
              <a:rPr lang="ru-RU" sz="2400" b="1" kern="0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</a:t>
            </a:r>
            <a:r>
              <a:rPr lang="ru-RU" sz="2400" b="1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Ссылка на канал нашего центра </a:t>
            </a:r>
            <a:r>
              <a:rPr lang="en-US" sz="2400" b="1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https://t.me/adaptaciya_inofonov_mo</a:t>
            </a:r>
            <a:endParaRPr lang="ru-RU" sz="2400" b="1" kern="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F7B2C084-6E63-4B8A-AC46-B6218C4249D2}"/>
              </a:ext>
            </a:extLst>
          </p:cNvPr>
          <p:cNvSpPr/>
          <p:nvPr/>
        </p:nvSpPr>
        <p:spPr bwMode="auto">
          <a:xfrm>
            <a:off x="3798277" y="5528603"/>
            <a:ext cx="7090116" cy="597878"/>
          </a:xfrm>
          <a:prstGeom prst="rect">
            <a:avLst/>
          </a:prstGeom>
          <a:solidFill>
            <a:srgbClr val="1C3051"/>
          </a:solidFill>
          <a:ln w="25400" cap="flat">
            <a:solidFill>
              <a:srgbClr val="1C3051"/>
            </a:solidFill>
            <a:prstDash val="solid"/>
            <a:beve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tlCol="0" anchor="ctr"/>
          <a:lstStyle/>
          <a:p>
            <a:pPr algn="ctr" defTabSz="914400"/>
            <a:endParaRPr lang="ru-RU" kern="0">
              <a:solidFill>
                <a:sysClr val="windowText" lastClr="000000"/>
              </a:solidFill>
              <a:latin typeface="Helvetica Neue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794" y="4386903"/>
            <a:ext cx="1851324" cy="1851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4441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1556B0F-0369-421D-8BE9-A1A2342538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721" y="278183"/>
            <a:ext cx="11977279" cy="63016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B238D53-ED8F-4643-81E8-ECE2E57C796C}"/>
              </a:ext>
            </a:extLst>
          </p:cNvPr>
          <p:cNvSpPr txBox="1"/>
          <p:nvPr/>
        </p:nvSpPr>
        <p:spPr>
          <a:xfrm>
            <a:off x="2238375" y="131652"/>
            <a:ext cx="6819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/>
              <a:t>Алгоритм приёма документов для зачисления в ОО ( ФГИС «Моя школа»)</a:t>
            </a:r>
          </a:p>
        </p:txBody>
      </p:sp>
    </p:spTree>
    <p:extLst>
      <p:ext uri="{BB962C8B-B14F-4D97-AF65-F5344CB8AC3E}">
        <p14:creationId xmlns:p14="http://schemas.microsoft.com/office/powerpoint/2010/main" val="3458532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9A54448-C741-4F42-91F7-2341DB4DFDB8}"/>
              </a:ext>
            </a:extLst>
          </p:cNvPr>
          <p:cNvSpPr txBox="1"/>
          <p:nvPr/>
        </p:nvSpPr>
        <p:spPr>
          <a:xfrm>
            <a:off x="-449300" y="461140"/>
            <a:ext cx="1219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Иностранный гражданин может получить гражданство в РФ. В свидетельстве о рождении ставится красная печать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D6F4E739-C847-49AC-8298-9840F7394355}"/>
              </a:ext>
            </a:extLst>
          </p:cNvPr>
          <p:cNvSpPr/>
          <p:nvPr/>
        </p:nvSpPr>
        <p:spPr>
          <a:xfrm>
            <a:off x="3016174" y="1121415"/>
            <a:ext cx="3313651" cy="177007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B00B285-915F-421B-BC19-233FD8A1EB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47" y="850340"/>
            <a:ext cx="6638591" cy="519541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8016FBBB-30EB-48C9-859A-9D84D1D80F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4149" y="2891493"/>
            <a:ext cx="3785803" cy="2255924"/>
          </a:xfrm>
          <a:prstGeom prst="rect">
            <a:avLst/>
          </a:prstGeom>
        </p:spPr>
      </p:pic>
      <p:pic>
        <p:nvPicPr>
          <p:cNvPr id="3074" name="Picture 2" descr="C:\Users\Pisareva_AV\Desktop\РФ 29.11.2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638" y="2495550"/>
            <a:ext cx="4390188" cy="319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495551"/>
            <a:ext cx="4638166" cy="3196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7916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9A54448-C741-4F42-91F7-2341DB4DFDB8}"/>
              </a:ext>
            </a:extLst>
          </p:cNvPr>
          <p:cNvSpPr txBox="1"/>
          <p:nvPr/>
        </p:nvSpPr>
        <p:spPr>
          <a:xfrm>
            <a:off x="0" y="304739"/>
            <a:ext cx="1219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Иностранный гражданин может получить гражданство в посольстве. В свидетельстве о рождении ставится синяя печать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E51EFF75-EF7D-411D-BCEC-ACDBBD8ED0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9249" y="1126515"/>
            <a:ext cx="3819250" cy="501454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F42AF100-CDB8-4522-895D-224C7578F4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5210" y="2221461"/>
            <a:ext cx="2060627" cy="346282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F307C9F-1684-4CE4-B372-E72D7158D7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697" y="1517563"/>
            <a:ext cx="5828571" cy="368571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80" y="1318950"/>
            <a:ext cx="3786188" cy="225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5640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29D40BD-E0B9-467C-B61C-B13353761E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43"/>
            <a:ext cx="6526669" cy="430975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3CDA5AC-059E-4C86-B843-33A9439DD7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6669" y="2153941"/>
            <a:ext cx="5537200" cy="444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851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F8E9506-7D43-40FA-9E0D-8B77B45171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5047" y="90905"/>
            <a:ext cx="8761905" cy="66761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835AD30-331E-4320-BCCF-CACCB33338F1}"/>
              </a:ext>
            </a:extLst>
          </p:cNvPr>
          <p:cNvSpPr txBox="1"/>
          <p:nvPr/>
        </p:nvSpPr>
        <p:spPr>
          <a:xfrm>
            <a:off x="1884589" y="230832"/>
            <a:ext cx="3971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/>
              <a:t>Алгоритм приёма документов для зачисления в ОО </a:t>
            </a:r>
          </a:p>
          <a:p>
            <a:pPr algn="ctr"/>
            <a:r>
              <a:rPr lang="ru-RU" sz="1200" b="1" dirty="0"/>
              <a:t>(ФГИС «Моя школа»)</a:t>
            </a:r>
          </a:p>
        </p:txBody>
      </p:sp>
    </p:spTree>
    <p:extLst>
      <p:ext uri="{BB962C8B-B14F-4D97-AF65-F5344CB8AC3E}">
        <p14:creationId xmlns:p14="http://schemas.microsoft.com/office/powerpoint/2010/main" val="2754819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9A54448-C741-4F42-91F7-2341DB4DFDB8}"/>
              </a:ext>
            </a:extLst>
          </p:cNvPr>
          <p:cNvSpPr txBox="1"/>
          <p:nvPr/>
        </p:nvSpPr>
        <p:spPr>
          <a:xfrm>
            <a:off x="3067049" y="260265"/>
            <a:ext cx="61817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документов, подтверждающие пребывание на территории РФ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E17C83B6-B082-4F0D-AA25-213C38176E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345" y="1097873"/>
            <a:ext cx="5778567" cy="519208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1577327-21A1-4EEA-9C23-8EEE03ED05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6541" y="1407674"/>
            <a:ext cx="5663347" cy="4572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5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9A54448-C741-4F42-91F7-2341DB4DFDB8}"/>
              </a:ext>
            </a:extLst>
          </p:cNvPr>
          <p:cNvSpPr txBox="1"/>
          <p:nvPr/>
        </p:nvSpPr>
        <p:spPr>
          <a:xfrm>
            <a:off x="3067049" y="250886"/>
            <a:ext cx="61817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документов, подтверждающие пребывание на территории РФ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33D5385-2AEC-4082-ABF1-1E3E31F8F3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5787"/>
            <a:ext cx="12192000" cy="6162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525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9A54448-C741-4F42-91F7-2341DB4DFDB8}"/>
              </a:ext>
            </a:extLst>
          </p:cNvPr>
          <p:cNvSpPr txBox="1"/>
          <p:nvPr/>
        </p:nvSpPr>
        <p:spPr>
          <a:xfrm>
            <a:off x="2876549" y="401416"/>
            <a:ext cx="6429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документов, подтверждающие пребывание на территории РФ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47E111B4-4A46-4C76-9FF7-F7323646AA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9193"/>
            <a:ext cx="12192000" cy="5967713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912" y="3940056"/>
            <a:ext cx="5621337" cy="273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6349" y="5348641"/>
            <a:ext cx="2835276" cy="1328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49" y="4062414"/>
            <a:ext cx="1447801" cy="452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39104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prstGeom prst="rect">
          <a:avLst/>
        </a:prstGeom>
        <a:solidFill>
          <a:srgbClr val="FFFFFF"/>
        </a:solidFill>
        <a:ln w="25400" cap="flat">
          <a:solidFill>
            <a:srgbClr val="4472C4"/>
          </a:solidFill>
          <a:prstDash val="solid"/>
          <a:bevel/>
        </a:ln>
      </a:spPr>
      <a:bodyPr/>
      <a:lstStyle/>
      <a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none"/>
      </a:style>
    </a:spDef>
    <a:lnDef>
      <a:spPr bwMode="auto">
        <a:prstGeom prst="rect">
          <a:avLst/>
        </a:prstGeom>
        <a:noFill/>
        <a:ln w="25400" cap="flat">
          <a:solidFill>
            <a:srgbClr val="4472C4"/>
          </a:solidFill>
          <a:prstDash val="solid"/>
          <a:bevel/>
        </a:ln>
      </a:spPr>
      <a:bodyPr/>
      <a:lstStyle/>
      <a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none"/>
      </a:style>
    </a:lnDef>
    <a:txDef>
      <a:spPr bwMode="auto">
        <a:prstGeom prst="rect">
          <a:avLst/>
        </a:prstGeom>
        <a:noFill/>
        <a:ln w="12700" cap="flat">
          <a:noFill/>
          <a:miter lim="400000"/>
        </a:ln>
      </a:spPr>
      <a:bodyPr/>
      <a:lstStyle/>
      <a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375</TotalTime>
  <Words>328</Words>
  <Application>Microsoft Office PowerPoint</Application>
  <PresentationFormat>Произвольный</PresentationFormat>
  <Paragraphs>65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Тема Office</vt:lpstr>
      <vt:lpstr>Default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 Владимировна</dc:creator>
  <cp:lastModifiedBy>Писарева Анна Владимировна</cp:lastModifiedBy>
  <cp:revision>58</cp:revision>
  <dcterms:created xsi:type="dcterms:W3CDTF">2024-11-09T18:07:53Z</dcterms:created>
  <dcterms:modified xsi:type="dcterms:W3CDTF">2024-12-02T10:29:33Z</dcterms:modified>
</cp:coreProperties>
</file>