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5"/>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8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368BE-CF4E-4194-984B-8CA99C2A3458}" type="datetimeFigureOut">
              <a:rPr lang="ru-RU" smtClean="0"/>
              <a:t>04.02.2025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D7EF9-03D2-4367-9369-FF10CA8FD7DF}" type="slidenum">
              <a:rPr lang="ru-RU" smtClean="0"/>
              <a:t>‹#›</a:t>
            </a:fld>
            <a:endParaRPr lang="ru-RU"/>
          </a:p>
        </p:txBody>
      </p:sp>
    </p:spTree>
    <p:extLst>
      <p:ext uri="{BB962C8B-B14F-4D97-AF65-F5344CB8AC3E}">
        <p14:creationId xmlns:p14="http://schemas.microsoft.com/office/powerpoint/2010/main" val="3657447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CD7EF9-03D2-4367-9369-FF10CA8FD7DF}" type="slidenum">
              <a:rPr lang="ru-RU" smtClean="0"/>
              <a:t>9</a:t>
            </a:fld>
            <a:endParaRPr lang="ru-RU"/>
          </a:p>
        </p:txBody>
      </p:sp>
    </p:spTree>
    <p:extLst>
      <p:ext uri="{BB962C8B-B14F-4D97-AF65-F5344CB8AC3E}">
        <p14:creationId xmlns:p14="http://schemas.microsoft.com/office/powerpoint/2010/main" val="95717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BF69BA8-BE90-4E47-BC15-90E84E2C2FA5}" type="datetimeFigureOut">
              <a:rPr lang="ru-RU" smtClean="0"/>
              <a:t>04.02.2025</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428229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F69BA8-BE90-4E47-BC15-90E84E2C2FA5}" type="datetimeFigureOut">
              <a:rPr lang="ru-RU" smtClean="0"/>
              <a:t>04.02.2025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2350302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F69BA8-BE90-4E47-BC15-90E84E2C2FA5}" type="datetimeFigureOut">
              <a:rPr lang="ru-RU" smtClean="0"/>
              <a:t>04.02.2025</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9DDE05-E9F2-41BC-9BA4-9E869BA349B0}"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304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BF69BA8-BE90-4E47-BC15-90E84E2C2FA5}" type="datetimeFigureOut">
              <a:rPr lang="ru-RU" smtClean="0"/>
              <a:t>04.02.2025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3930884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BF69BA8-BE90-4E47-BC15-90E84E2C2FA5}" type="datetimeFigureOut">
              <a:rPr lang="ru-RU" smtClean="0"/>
              <a:t>04.02.2025</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9DDE05-E9F2-41BC-9BA4-9E869BA349B0}"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1030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BF69BA8-BE90-4E47-BC15-90E84E2C2FA5}" type="datetimeFigureOut">
              <a:rPr lang="ru-RU" smtClean="0"/>
              <a:t>04.02.2025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3173262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F69BA8-BE90-4E47-BC15-90E84E2C2FA5}" type="datetimeFigureOut">
              <a:rPr lang="ru-RU" smtClean="0"/>
              <a:t>04.02.2025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3067137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F69BA8-BE90-4E47-BC15-90E84E2C2FA5}" type="datetimeFigureOut">
              <a:rPr lang="ru-RU" smtClean="0"/>
              <a:t>04.02.2025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294254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F69BA8-BE90-4E47-BC15-90E84E2C2FA5}" type="datetimeFigureOut">
              <a:rPr lang="ru-RU" smtClean="0"/>
              <a:t>04.02.2025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426414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F69BA8-BE90-4E47-BC15-90E84E2C2FA5}" type="datetimeFigureOut">
              <a:rPr lang="ru-RU" smtClean="0"/>
              <a:t>04.02.2025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79628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BF69BA8-BE90-4E47-BC15-90E84E2C2FA5}" type="datetimeFigureOut">
              <a:rPr lang="ru-RU" smtClean="0"/>
              <a:t>04.02.2025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320780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BF69BA8-BE90-4E47-BC15-90E84E2C2FA5}" type="datetimeFigureOut">
              <a:rPr lang="ru-RU" smtClean="0"/>
              <a:t>04.02.2025</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176533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BF69BA8-BE90-4E47-BC15-90E84E2C2FA5}" type="datetimeFigureOut">
              <a:rPr lang="ru-RU" smtClean="0"/>
              <a:t>04.02.2025</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1806293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69BA8-BE90-4E47-BC15-90E84E2C2FA5}" type="datetimeFigureOut">
              <a:rPr lang="ru-RU" smtClean="0"/>
              <a:t>04.02.2025</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78886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F69BA8-BE90-4E47-BC15-90E84E2C2FA5}" type="datetimeFigureOut">
              <a:rPr lang="ru-RU" smtClean="0"/>
              <a:t>04.02.2025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2759537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F69BA8-BE90-4E47-BC15-90E84E2C2FA5}" type="datetimeFigureOut">
              <a:rPr lang="ru-RU" smtClean="0"/>
              <a:t>04.02.2025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9DDE05-E9F2-41BC-9BA4-9E869BA349B0}" type="slidenum">
              <a:rPr lang="ru-RU" smtClean="0"/>
              <a:t>‹#›</a:t>
            </a:fld>
            <a:endParaRPr lang="ru-RU"/>
          </a:p>
        </p:txBody>
      </p:sp>
    </p:spTree>
    <p:extLst>
      <p:ext uri="{BB962C8B-B14F-4D97-AF65-F5344CB8AC3E}">
        <p14:creationId xmlns:p14="http://schemas.microsoft.com/office/powerpoint/2010/main" val="60780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F69BA8-BE90-4E47-BC15-90E84E2C2FA5}" type="datetimeFigureOut">
              <a:rPr lang="ru-RU" smtClean="0"/>
              <a:t>04.02.2025</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9DDE05-E9F2-41BC-9BA4-9E869BA349B0}" type="slidenum">
              <a:rPr lang="ru-RU" smtClean="0"/>
              <a:t>‹#›</a:t>
            </a:fld>
            <a:endParaRPr lang="ru-RU"/>
          </a:p>
        </p:txBody>
      </p:sp>
    </p:spTree>
    <p:extLst>
      <p:ext uri="{BB962C8B-B14F-4D97-AF65-F5344CB8AC3E}">
        <p14:creationId xmlns:p14="http://schemas.microsoft.com/office/powerpoint/2010/main" val="34295487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5400" b="1" dirty="0">
                <a:latin typeface="Times New Roman" panose="02020603050405020304" pitchFamily="18" charset="0"/>
                <a:cs typeface="Times New Roman" panose="02020603050405020304" pitchFamily="18" charset="0"/>
              </a:rPr>
              <a:t>1.	Формы работы при обучении русскому языку как неродному</a:t>
            </a:r>
          </a:p>
        </p:txBody>
      </p:sp>
    </p:spTree>
    <p:extLst>
      <p:ext uri="{BB962C8B-B14F-4D97-AF65-F5344CB8AC3E}">
        <p14:creationId xmlns:p14="http://schemas.microsoft.com/office/powerpoint/2010/main" val="2748419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5400" b="1" dirty="0" smtClean="0">
                <a:latin typeface="Times New Roman" panose="02020603050405020304" pitchFamily="18" charset="0"/>
                <a:cs typeface="Times New Roman" panose="02020603050405020304" pitchFamily="18" charset="0"/>
              </a:rPr>
              <a:t>2.</a:t>
            </a:r>
            <a:r>
              <a:rPr lang="ru-RU" sz="5400" b="1" dirty="0">
                <a:latin typeface="Times New Roman" panose="02020603050405020304" pitchFamily="18" charset="0"/>
                <a:cs typeface="Times New Roman" panose="02020603050405020304" pitchFamily="18" charset="0"/>
              </a:rPr>
              <a:t>	Особенности обучения чтению детей-</a:t>
            </a:r>
            <a:r>
              <a:rPr lang="ru-RU" sz="5400" b="1" dirty="0" err="1">
                <a:latin typeface="Times New Roman" panose="02020603050405020304" pitchFamily="18" charset="0"/>
                <a:cs typeface="Times New Roman" panose="02020603050405020304" pitchFamily="18" charset="0"/>
              </a:rPr>
              <a:t>билингвов</a:t>
            </a:r>
            <a:r>
              <a:rPr lang="ru-RU" sz="5400" b="1" dirty="0">
                <a:latin typeface="Times New Roman" panose="02020603050405020304" pitchFamily="18" charset="0"/>
                <a:cs typeface="Times New Roman" panose="02020603050405020304" pitchFamily="18" charset="0"/>
              </a:rPr>
              <a:t>. </a:t>
            </a:r>
          </a:p>
        </p:txBody>
      </p:sp>
      <p:pic>
        <p:nvPicPr>
          <p:cNvPr id="4" name="Объект 3"/>
          <p:cNvPicPr>
            <a:picLocks noGrp="1" noChangeAspect="1"/>
          </p:cNvPicPr>
          <p:nvPr>
            <p:ph idx="1"/>
          </p:nvPr>
        </p:nvPicPr>
        <p:blipFill>
          <a:blip r:embed="rId2"/>
          <a:stretch>
            <a:fillRect/>
          </a:stretch>
        </p:blipFill>
        <p:spPr>
          <a:xfrm>
            <a:off x="3782425" y="2282194"/>
            <a:ext cx="6532685" cy="4347205"/>
          </a:xfrm>
          <a:prstGeom prst="rect">
            <a:avLst/>
          </a:prstGeom>
        </p:spPr>
      </p:pic>
    </p:spTree>
    <p:extLst>
      <p:ext uri="{BB962C8B-B14F-4D97-AF65-F5344CB8AC3E}">
        <p14:creationId xmlns:p14="http://schemas.microsoft.com/office/powerpoint/2010/main" val="3493643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dirty="0">
                <a:latin typeface="Times New Roman" panose="02020603050405020304" pitchFamily="18" charset="0"/>
                <a:cs typeface="Times New Roman" panose="02020603050405020304" pitchFamily="18" charset="0"/>
              </a:rPr>
              <a:t>Углубленное чтение </a:t>
            </a:r>
          </a:p>
        </p:txBody>
      </p:sp>
      <p:sp>
        <p:nvSpPr>
          <p:cNvPr id="3" name="Объект 2"/>
          <p:cNvSpPr>
            <a:spLocks noGrp="1"/>
          </p:cNvSpPr>
          <p:nvPr>
            <p:ph idx="1"/>
          </p:nvPr>
        </p:nvSpPr>
        <p:spPr>
          <a:xfrm>
            <a:off x="1714500" y="2148840"/>
            <a:ext cx="10287000" cy="4709160"/>
          </a:xfrm>
        </p:spPr>
        <p:txBody>
          <a:bodyPr>
            <a:normAutofit/>
          </a:bodyPr>
          <a:lstStyle/>
          <a:p>
            <a:pPr marL="0" indent="0">
              <a:buNone/>
            </a:pPr>
            <a:r>
              <a:rPr lang="ru-RU" sz="4000" dirty="0">
                <a:latin typeface="Times New Roman" panose="02020603050405020304" pitchFamily="18" charset="0"/>
                <a:cs typeface="Times New Roman" panose="02020603050405020304" pitchFamily="18" charset="0"/>
              </a:rPr>
              <a:t>	</a:t>
            </a:r>
            <a:r>
              <a:rPr lang="ru-RU" sz="4000" dirty="0" smtClean="0">
                <a:latin typeface="Times New Roman" panose="02020603050405020304" pitchFamily="18" charset="0"/>
                <a:cs typeface="Times New Roman" panose="02020603050405020304" pitchFamily="18" charset="0"/>
              </a:rPr>
              <a:t>Условия </a:t>
            </a:r>
            <a:r>
              <a:rPr lang="ru-RU" sz="4000" dirty="0">
                <a:latin typeface="Times New Roman" panose="02020603050405020304" pitchFamily="18" charset="0"/>
                <a:cs typeface="Times New Roman" panose="02020603050405020304" pitchFamily="18" charset="0"/>
              </a:rPr>
              <a:t>успешности обучения изучающему чтению: </a:t>
            </a:r>
          </a:p>
          <a:p>
            <a:r>
              <a:rPr lang="ru-RU" sz="4000" dirty="0" smtClean="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	медленный вид чтения про себя без ограничения времени; </a:t>
            </a:r>
          </a:p>
          <a:p>
            <a:r>
              <a:rPr lang="ru-RU" sz="4000" dirty="0" smtClean="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	</a:t>
            </a:r>
            <a:r>
              <a:rPr lang="ru-RU" sz="4000" dirty="0" err="1">
                <a:latin typeface="Times New Roman" panose="02020603050405020304" pitchFamily="18" charset="0"/>
                <a:cs typeface="Times New Roman" panose="02020603050405020304" pitchFamily="18" charset="0"/>
              </a:rPr>
              <a:t>перечитывание</a:t>
            </a:r>
            <a:r>
              <a:rPr lang="ru-RU" sz="4000" dirty="0">
                <a:latin typeface="Times New Roman" panose="02020603050405020304" pitchFamily="18" charset="0"/>
                <a:cs typeface="Times New Roman" panose="02020603050405020304" pitchFamily="18" charset="0"/>
              </a:rPr>
              <a:t> с решением новых задач; </a:t>
            </a:r>
          </a:p>
        </p:txBody>
      </p:sp>
    </p:spTree>
    <p:extLst>
      <p:ext uri="{BB962C8B-B14F-4D97-AF65-F5344CB8AC3E}">
        <p14:creationId xmlns:p14="http://schemas.microsoft.com/office/powerpoint/2010/main" val="2974967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0220" y="320040"/>
            <a:ext cx="9624060" cy="6124754"/>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Умения</a:t>
            </a:r>
            <a:r>
              <a:rPr lang="ru-RU" sz="2800" dirty="0">
                <a:latin typeface="Times New Roman" panose="02020603050405020304" pitchFamily="18" charset="0"/>
                <a:cs typeface="Times New Roman" panose="02020603050405020304" pitchFamily="18" charset="0"/>
              </a:rPr>
              <a:t>, лежащие в основе данного вида чтения: </a:t>
            </a:r>
          </a:p>
          <a:p>
            <a:r>
              <a:rPr lang="ru-RU" sz="2800" dirty="0">
                <a:latin typeface="Times New Roman" panose="02020603050405020304" pitchFamily="18" charset="0"/>
                <a:cs typeface="Times New Roman" panose="02020603050405020304" pitchFamily="18" charset="0"/>
              </a:rPr>
              <a:t>–	определять важность (значимость, достоверность) информации; </a:t>
            </a:r>
          </a:p>
          <a:p>
            <a:r>
              <a:rPr lang="ru-RU" sz="2800" dirty="0">
                <a:latin typeface="Times New Roman" panose="02020603050405020304" pitchFamily="18" charset="0"/>
                <a:cs typeface="Times New Roman" panose="02020603050405020304" pitchFamily="18" charset="0"/>
              </a:rPr>
              <a:t>–	полно и точно понимать содержание текста; </a:t>
            </a:r>
          </a:p>
          <a:p>
            <a:r>
              <a:rPr lang="ru-RU" sz="2800" dirty="0">
                <a:latin typeface="Times New Roman" panose="02020603050405020304" pitchFamily="18" charset="0"/>
                <a:cs typeface="Times New Roman" panose="02020603050405020304" pitchFamily="18" charset="0"/>
              </a:rPr>
              <a:t>–	делать перифраз / толкование трудных для понимания слов / предложений; </a:t>
            </a:r>
          </a:p>
          <a:p>
            <a:r>
              <a:rPr lang="ru-RU" sz="2800" dirty="0">
                <a:latin typeface="Times New Roman" panose="02020603050405020304" pitchFamily="18" charset="0"/>
                <a:cs typeface="Times New Roman" panose="02020603050405020304" pitchFamily="18" charset="0"/>
              </a:rPr>
              <a:t>–	раскрывать причинно-следственные связи; </a:t>
            </a:r>
          </a:p>
          <a:p>
            <a:r>
              <a:rPr lang="ru-RU" sz="2800" dirty="0">
                <a:latin typeface="Times New Roman" panose="02020603050405020304" pitchFamily="18" charset="0"/>
                <a:cs typeface="Times New Roman" panose="02020603050405020304" pitchFamily="18" charset="0"/>
              </a:rPr>
              <a:t>–	предвосхищать дальнейшее развитие событий / действий; </a:t>
            </a:r>
          </a:p>
          <a:p>
            <a:r>
              <a:rPr lang="ru-RU" sz="2800" dirty="0">
                <a:latin typeface="Times New Roman" panose="02020603050405020304" pitchFamily="18" charset="0"/>
                <a:cs typeface="Times New Roman" panose="02020603050405020304" pitchFamily="18" charset="0"/>
              </a:rPr>
              <a:t>–	составлять план, схемы, таблицы; </a:t>
            </a:r>
          </a:p>
          <a:p>
            <a:r>
              <a:rPr lang="ru-RU" sz="2800" dirty="0">
                <a:latin typeface="Times New Roman" panose="02020603050405020304" pitchFamily="18" charset="0"/>
                <a:cs typeface="Times New Roman" panose="02020603050405020304" pitchFamily="18" charset="0"/>
              </a:rPr>
              <a:t>–	ставить вопросы к основной и второстепенной информации; </a:t>
            </a:r>
          </a:p>
          <a:p>
            <a:r>
              <a:rPr lang="ru-RU" sz="2800" dirty="0">
                <a:latin typeface="Times New Roman" panose="02020603050405020304" pitchFamily="18" charset="0"/>
                <a:cs typeface="Times New Roman" panose="02020603050405020304" pitchFamily="18" charset="0"/>
              </a:rPr>
              <a:t>–	отделять объективную информацию от субъективной, т.е. факты от рассуждений</a:t>
            </a:r>
          </a:p>
        </p:txBody>
      </p:sp>
    </p:spTree>
    <p:extLst>
      <p:ext uri="{BB962C8B-B14F-4D97-AF65-F5344CB8AC3E}">
        <p14:creationId xmlns:p14="http://schemas.microsoft.com/office/powerpoint/2010/main" val="2131030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5980" y="502919"/>
            <a:ext cx="9715500" cy="5693866"/>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Упражнения</a:t>
            </a:r>
            <a:r>
              <a:rPr lang="ru-RU" sz="2800" dirty="0">
                <a:latin typeface="Times New Roman" panose="02020603050405020304" pitchFamily="18" charset="0"/>
                <a:cs typeface="Times New Roman" panose="02020603050405020304" pitchFamily="18" charset="0"/>
              </a:rPr>
              <a:t> для обучения изучающему чтению: </a:t>
            </a:r>
          </a:p>
          <a:p>
            <a:r>
              <a:rPr lang="ru-RU" sz="2800" dirty="0">
                <a:latin typeface="Times New Roman" panose="02020603050405020304" pitchFamily="18" charset="0"/>
                <a:cs typeface="Times New Roman" panose="02020603050405020304" pitchFamily="18" charset="0"/>
              </a:rPr>
              <a:t>–	определите факты, содержащиеся в тексте, по степени важности; </a:t>
            </a:r>
          </a:p>
          <a:p>
            <a:r>
              <a:rPr lang="ru-RU" sz="2800" dirty="0">
                <a:latin typeface="Times New Roman" panose="02020603050405020304" pitchFamily="18" charset="0"/>
                <a:cs typeface="Times New Roman" panose="02020603050405020304" pitchFamily="18" charset="0"/>
              </a:rPr>
              <a:t>–	назовите данные, которые вы считаете особо важными, обоснуйте свое решение; </a:t>
            </a:r>
          </a:p>
          <a:p>
            <a:r>
              <a:rPr lang="ru-RU" sz="2800" dirty="0">
                <a:latin typeface="Times New Roman" panose="02020603050405020304" pitchFamily="18" charset="0"/>
                <a:cs typeface="Times New Roman" panose="02020603050405020304" pitchFamily="18" charset="0"/>
              </a:rPr>
              <a:t>–	добавьте факты, не меняя структуру текста; </a:t>
            </a:r>
          </a:p>
          <a:p>
            <a:r>
              <a:rPr lang="ru-RU" sz="2800" dirty="0">
                <a:latin typeface="Times New Roman" panose="02020603050405020304" pitchFamily="18" charset="0"/>
                <a:cs typeface="Times New Roman" panose="02020603050405020304" pitchFamily="18" charset="0"/>
              </a:rPr>
              <a:t>–	найдите в тексте данные, которые можно использовать для выводов /аннотации; </a:t>
            </a:r>
          </a:p>
          <a:p>
            <a:r>
              <a:rPr lang="ru-RU" sz="2800" dirty="0">
                <a:latin typeface="Times New Roman" panose="02020603050405020304" pitchFamily="18" charset="0"/>
                <a:cs typeface="Times New Roman" panose="02020603050405020304" pitchFamily="18" charset="0"/>
              </a:rPr>
              <a:t>–	составьте аннотацию / реферат; </a:t>
            </a:r>
          </a:p>
          <a:p>
            <a:r>
              <a:rPr lang="ru-RU" sz="2800" dirty="0">
                <a:latin typeface="Times New Roman" panose="02020603050405020304" pitchFamily="18" charset="0"/>
                <a:cs typeface="Times New Roman" panose="02020603050405020304" pitchFamily="18" charset="0"/>
              </a:rPr>
              <a:t>–	поставьте вопросы к основной и детализирующей информации текста; </a:t>
            </a:r>
          </a:p>
          <a:p>
            <a:r>
              <a:rPr lang="ru-RU" sz="2800" dirty="0">
                <a:latin typeface="Times New Roman" panose="02020603050405020304" pitchFamily="18" charset="0"/>
                <a:cs typeface="Times New Roman" panose="02020603050405020304" pitchFamily="18" charset="0"/>
              </a:rPr>
              <a:t>–	напишите тезисы по содержанию прочитанного; </a:t>
            </a:r>
          </a:p>
          <a:p>
            <a:r>
              <a:rPr lang="ru-RU" sz="2800" dirty="0">
                <a:latin typeface="Times New Roman" panose="02020603050405020304" pitchFamily="18" charset="0"/>
                <a:cs typeface="Times New Roman" panose="02020603050405020304" pitchFamily="18" charset="0"/>
              </a:rPr>
              <a:t>–	составьте письменную оценку (рецензию); </a:t>
            </a:r>
          </a:p>
        </p:txBody>
      </p:sp>
    </p:spTree>
    <p:extLst>
      <p:ext uri="{BB962C8B-B14F-4D97-AF65-F5344CB8AC3E}">
        <p14:creationId xmlns:p14="http://schemas.microsoft.com/office/powerpoint/2010/main" val="1947613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8820" y="274320"/>
            <a:ext cx="9624060" cy="5632311"/>
          </a:xfrm>
          <a:prstGeom prst="rect">
            <a:avLst/>
          </a:prstGeom>
        </p:spPr>
        <p:txBody>
          <a:bodyPr wrap="square">
            <a:spAutoFit/>
          </a:bodyPr>
          <a:lstStyle/>
          <a:p>
            <a:r>
              <a:rPr lang="ru-RU" sz="4000" b="1" dirty="0">
                <a:latin typeface="Times New Roman" panose="02020603050405020304" pitchFamily="18" charset="0"/>
                <a:cs typeface="Times New Roman" panose="02020603050405020304" pitchFamily="18" charset="0"/>
              </a:rPr>
              <a:t>Обучение ознакомительному чтению</a:t>
            </a:r>
            <a:r>
              <a:rPr lang="ru-RU" sz="4000" b="1" dirty="0" smtClean="0">
                <a:latin typeface="Times New Roman" panose="02020603050405020304" pitchFamily="18" charset="0"/>
                <a:cs typeface="Times New Roman" panose="02020603050405020304" pitchFamily="18" charset="0"/>
              </a:rPr>
              <a:t>.</a:t>
            </a:r>
          </a:p>
          <a:p>
            <a:endParaRPr lang="ru-RU" sz="4000" b="1" dirty="0">
              <a:latin typeface="Times New Roman" panose="02020603050405020304" pitchFamily="18" charset="0"/>
              <a:cs typeface="Times New Roman" panose="02020603050405020304" pitchFamily="18" charset="0"/>
            </a:endParaRPr>
          </a:p>
          <a:p>
            <a:r>
              <a:rPr lang="ru-RU" sz="4000" dirty="0">
                <a:latin typeface="Times New Roman" panose="02020603050405020304" pitchFamily="18" charset="0"/>
                <a:cs typeface="Times New Roman" panose="02020603050405020304" pitchFamily="18" charset="0"/>
              </a:rPr>
              <a:t>Условия, определяющие успешность обучения: </a:t>
            </a:r>
          </a:p>
          <a:p>
            <a:r>
              <a:rPr lang="ru-RU" sz="4000" dirty="0">
                <a:latin typeface="Times New Roman" panose="02020603050405020304" pitchFamily="18" charset="0"/>
                <a:cs typeface="Times New Roman" panose="02020603050405020304" pitchFamily="18" charset="0"/>
              </a:rPr>
              <a:t>–	темп быстрый; </a:t>
            </a:r>
          </a:p>
          <a:p>
            <a:r>
              <a:rPr lang="ru-RU" sz="4000" dirty="0">
                <a:latin typeface="Times New Roman" panose="02020603050405020304" pitchFamily="18" charset="0"/>
                <a:cs typeface="Times New Roman" panose="02020603050405020304" pitchFamily="18" charset="0"/>
              </a:rPr>
              <a:t>–	организация как одноразового чтения про себя; </a:t>
            </a:r>
          </a:p>
          <a:p>
            <a:r>
              <a:rPr lang="ru-RU" sz="4000" dirty="0">
                <a:latin typeface="Times New Roman" panose="02020603050405020304" pitchFamily="18" charset="0"/>
                <a:cs typeface="Times New Roman" panose="02020603050405020304" pitchFamily="18" charset="0"/>
              </a:rPr>
              <a:t>–	проверка понимания основной информации; </a:t>
            </a:r>
          </a:p>
        </p:txBody>
      </p:sp>
    </p:spTree>
    <p:extLst>
      <p:ext uri="{BB962C8B-B14F-4D97-AF65-F5344CB8AC3E}">
        <p14:creationId xmlns:p14="http://schemas.microsoft.com/office/powerpoint/2010/main" val="3504406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4480" y="251460"/>
            <a:ext cx="10447020" cy="6555641"/>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Умения, </a:t>
            </a:r>
            <a:r>
              <a:rPr lang="ru-RU" sz="2800" dirty="0">
                <a:latin typeface="Times New Roman" panose="02020603050405020304" pitchFamily="18" charset="0"/>
                <a:cs typeface="Times New Roman" panose="02020603050405020304" pitchFamily="18" charset="0"/>
              </a:rPr>
              <a:t>лежащие в основе данного вида чтения: </a:t>
            </a:r>
          </a:p>
          <a:p>
            <a:r>
              <a:rPr lang="ru-RU" sz="2800" dirty="0">
                <a:latin typeface="Times New Roman" panose="02020603050405020304" pitchFamily="18" charset="0"/>
                <a:cs typeface="Times New Roman" panose="02020603050405020304" pitchFamily="18" charset="0"/>
              </a:rPr>
              <a:t>–	прогнозировать содержание по заголовку / вступлению, зрительной наглядности; – определять главную мысль; </a:t>
            </a:r>
          </a:p>
          <a:p>
            <a:r>
              <a:rPr lang="ru-RU" sz="2800" dirty="0">
                <a:latin typeface="Times New Roman" panose="02020603050405020304" pitchFamily="18" charset="0"/>
                <a:cs typeface="Times New Roman" panose="02020603050405020304" pitchFamily="18" charset="0"/>
              </a:rPr>
              <a:t>–	отделять основную информацию от второстепенной, фактическую от гипотетической; </a:t>
            </a:r>
          </a:p>
          <a:p>
            <a:r>
              <a:rPr lang="ru-RU" sz="2800" dirty="0">
                <a:latin typeface="Times New Roman" panose="02020603050405020304" pitchFamily="18" charset="0"/>
                <a:cs typeface="Times New Roman" panose="02020603050405020304" pitchFamily="18" charset="0"/>
              </a:rPr>
              <a:t>–	использовать сноски (ключевые слова, реалии и др.) как опоры для понимания; </a:t>
            </a:r>
          </a:p>
          <a:p>
            <a:r>
              <a:rPr lang="ru-RU" sz="2800" dirty="0">
                <a:latin typeface="Times New Roman" panose="02020603050405020304" pitchFamily="18" charset="0"/>
                <a:cs typeface="Times New Roman" panose="02020603050405020304" pitchFamily="18" charset="0"/>
              </a:rPr>
              <a:t>–	обобщать данные, изложенные в тексте; делать выводы из прочитанного; </a:t>
            </a:r>
          </a:p>
          <a:p>
            <a:r>
              <a:rPr lang="ru-RU" sz="2800" dirty="0">
                <a:latin typeface="Times New Roman" panose="02020603050405020304" pitchFamily="18" charset="0"/>
                <a:cs typeface="Times New Roman" panose="02020603050405020304" pitchFamily="18" charset="0"/>
              </a:rPr>
              <a:t>–	выписывать из текста наиболее значимую информацию с целью использования ее в других видах деятельности (в проектной работе, в коммуникативной игре и т.д.); – классифицировать / группировать информацию по определенному признаку; </a:t>
            </a:r>
          </a:p>
          <a:p>
            <a:r>
              <a:rPr lang="ru-RU" sz="2800" dirty="0">
                <a:latin typeface="Times New Roman" panose="02020603050405020304" pitchFamily="18" charset="0"/>
                <a:cs typeface="Times New Roman" panose="02020603050405020304" pitchFamily="18" charset="0"/>
              </a:rPr>
              <a:t>–	оценивать новизну, важность, достоверность изложенных в тексте фактов и др. </a:t>
            </a:r>
          </a:p>
        </p:txBody>
      </p:sp>
    </p:spTree>
    <p:extLst>
      <p:ext uri="{BB962C8B-B14F-4D97-AF65-F5344CB8AC3E}">
        <p14:creationId xmlns:p14="http://schemas.microsoft.com/office/powerpoint/2010/main" val="284153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4480" y="205740"/>
            <a:ext cx="10287000" cy="6124754"/>
          </a:xfrm>
          <a:prstGeom prst="rect">
            <a:avLst/>
          </a:prstGeom>
        </p:spPr>
        <p:txBody>
          <a:bodyPr wrap="square">
            <a:spAutoFit/>
          </a:bodyPr>
          <a:lstStyle/>
          <a:p>
            <a:r>
              <a:rPr lang="ru-RU" sz="2800" b="1" dirty="0">
                <a:latin typeface="Times New Roman" panose="02020603050405020304" pitchFamily="18" charset="0"/>
                <a:cs typeface="Times New Roman" panose="02020603050405020304" pitchFamily="18" charset="0"/>
              </a:rPr>
              <a:t>Упражнения</a:t>
            </a:r>
            <a:r>
              <a:rPr lang="ru-RU" sz="2800" dirty="0">
                <a:latin typeface="Times New Roman" panose="02020603050405020304" pitchFamily="18" charset="0"/>
                <a:cs typeface="Times New Roman" panose="02020603050405020304" pitchFamily="18" charset="0"/>
              </a:rPr>
              <a:t> для обучения ознакомительному чтению: </a:t>
            </a:r>
            <a:endParaRPr lang="ru-RU" sz="2800" dirty="0" smtClean="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	составьте план текста; </a:t>
            </a:r>
          </a:p>
          <a:p>
            <a:r>
              <a:rPr lang="ru-RU" sz="2800" dirty="0">
                <a:latin typeface="Times New Roman" panose="02020603050405020304" pitchFamily="18" charset="0"/>
                <a:cs typeface="Times New Roman" panose="02020603050405020304" pitchFamily="18" charset="0"/>
              </a:rPr>
              <a:t>–	найдите основную мысль в начале, середине, конце текста; </a:t>
            </a:r>
          </a:p>
          <a:p>
            <a:r>
              <a:rPr lang="ru-RU" sz="2800" dirty="0">
                <a:latin typeface="Times New Roman" panose="02020603050405020304" pitchFamily="18" charset="0"/>
                <a:cs typeface="Times New Roman" panose="02020603050405020304" pitchFamily="18" charset="0"/>
              </a:rPr>
              <a:t>–	подчеркните в каждом абзаце одно-два предложения, которые можно было бы опустить как несущественные; </a:t>
            </a:r>
          </a:p>
          <a:p>
            <a:r>
              <a:rPr lang="ru-RU" sz="2800" dirty="0">
                <a:latin typeface="Times New Roman" panose="02020603050405020304" pitchFamily="18" charset="0"/>
                <a:cs typeface="Times New Roman" panose="02020603050405020304" pitchFamily="18" charset="0"/>
              </a:rPr>
              <a:t>–	просмотрите текст и озаглавьте его; </a:t>
            </a:r>
          </a:p>
          <a:p>
            <a:r>
              <a:rPr lang="ru-RU" sz="2800" dirty="0">
                <a:latin typeface="Times New Roman" panose="02020603050405020304" pitchFamily="18" charset="0"/>
                <a:cs typeface="Times New Roman" panose="02020603050405020304" pitchFamily="18" charset="0"/>
              </a:rPr>
              <a:t>–	перечислите факты, которые вы хотели бы запомнить; </a:t>
            </a:r>
          </a:p>
          <a:p>
            <a:r>
              <a:rPr lang="ru-RU" sz="2800" dirty="0">
                <a:latin typeface="Times New Roman" panose="02020603050405020304" pitchFamily="18" charset="0"/>
                <a:cs typeface="Times New Roman" panose="02020603050405020304" pitchFamily="18" charset="0"/>
              </a:rPr>
              <a:t>–	составьте аннотацию / краткий реферат прочитанного; </a:t>
            </a:r>
          </a:p>
          <a:p>
            <a:r>
              <a:rPr lang="ru-RU" sz="2800" dirty="0">
                <a:latin typeface="Times New Roman" panose="02020603050405020304" pitchFamily="18" charset="0"/>
                <a:cs typeface="Times New Roman" panose="02020603050405020304" pitchFamily="18" charset="0"/>
              </a:rPr>
              <a:t>–	передайте содержание текста в устной / письменной форме; </a:t>
            </a:r>
          </a:p>
          <a:p>
            <a:r>
              <a:rPr lang="ru-RU" sz="2800" dirty="0">
                <a:latin typeface="Times New Roman" panose="02020603050405020304" pitchFamily="18" charset="0"/>
                <a:cs typeface="Times New Roman" panose="02020603050405020304" pitchFamily="18" charset="0"/>
              </a:rPr>
              <a:t>–	составьте выводы на основе прочитанного; </a:t>
            </a:r>
          </a:p>
          <a:p>
            <a:r>
              <a:rPr lang="ru-RU" sz="2800" dirty="0">
                <a:latin typeface="Times New Roman" panose="02020603050405020304" pitchFamily="18" charset="0"/>
                <a:cs typeface="Times New Roman" panose="02020603050405020304" pitchFamily="18" charset="0"/>
              </a:rPr>
              <a:t>–	назовите наиболее интересные вопросы / данные, содержащиеся в тексте. Укажите, где можно использовать эти сведения</a:t>
            </a:r>
          </a:p>
        </p:txBody>
      </p:sp>
    </p:spTree>
    <p:extLst>
      <p:ext uri="{BB962C8B-B14F-4D97-AF65-F5344CB8AC3E}">
        <p14:creationId xmlns:p14="http://schemas.microsoft.com/office/powerpoint/2010/main" val="1247413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501" y="205740"/>
            <a:ext cx="9790112" cy="1699260"/>
          </a:xfrm>
        </p:spPr>
        <p:txBody>
          <a:bodyPr>
            <a:normAutofit fontScale="90000"/>
          </a:bodyPr>
          <a:lstStyle/>
          <a:p>
            <a:r>
              <a:rPr lang="ru-RU" b="1" dirty="0"/>
              <a:t>К речевым упражнениям </a:t>
            </a:r>
            <a:r>
              <a:rPr lang="ru-RU" dirty="0"/>
              <a:t>относятся все виды заданий, обучающих передаче </a:t>
            </a:r>
            <a:r>
              <a:rPr lang="ru-RU" dirty="0" smtClean="0"/>
              <a:t>мыслей</a:t>
            </a:r>
            <a:endParaRPr lang="ru-RU" dirty="0"/>
          </a:p>
        </p:txBody>
      </p:sp>
      <p:sp>
        <p:nvSpPr>
          <p:cNvPr id="3" name="Объект 2"/>
          <p:cNvSpPr>
            <a:spLocks noGrp="1"/>
          </p:cNvSpPr>
          <p:nvPr>
            <p:ph idx="1"/>
          </p:nvPr>
        </p:nvSpPr>
        <p:spPr>
          <a:xfrm>
            <a:off x="1714501" y="1325880"/>
            <a:ext cx="9790111" cy="5143500"/>
          </a:xfrm>
        </p:spPr>
        <p:txBody>
          <a:bodyPr/>
          <a:lstStyle/>
          <a:p>
            <a:pPr>
              <a:buAutoNum type="arabicParenR"/>
            </a:pPr>
            <a:r>
              <a:rPr lang="ru-RU" sz="3200" b="1" dirty="0" smtClean="0">
                <a:latin typeface="Times New Roman" panose="02020603050405020304" pitchFamily="18" charset="0"/>
                <a:cs typeface="Times New Roman" panose="02020603050405020304" pitchFamily="18" charset="0"/>
              </a:rPr>
              <a:t>письменное </a:t>
            </a:r>
            <a:r>
              <a:rPr lang="ru-RU" sz="3200" b="1" dirty="0">
                <a:latin typeface="Times New Roman" panose="02020603050405020304" pitchFamily="18" charset="0"/>
                <a:cs typeface="Times New Roman" panose="02020603050405020304" pitchFamily="18" charset="0"/>
              </a:rPr>
              <a:t>воспроизведение </a:t>
            </a:r>
            <a:endParaRPr lang="ru-RU" sz="3200" b="1" dirty="0" smtClean="0">
              <a:latin typeface="Times New Roman" panose="02020603050405020304" pitchFamily="18" charset="0"/>
              <a:cs typeface="Times New Roman" panose="02020603050405020304" pitchFamily="18" charset="0"/>
            </a:endParaRPr>
          </a:p>
          <a:p>
            <a:pPr>
              <a:buAutoNum type="arabicParenR"/>
            </a:pPr>
            <a:r>
              <a:rPr lang="ru-RU" sz="3200" b="1" dirty="0" smtClean="0">
                <a:latin typeface="Times New Roman" panose="02020603050405020304" pitchFamily="18" charset="0"/>
                <a:cs typeface="Times New Roman" panose="02020603050405020304" pitchFamily="18" charset="0"/>
              </a:rPr>
              <a:t>написание </a:t>
            </a:r>
            <a:r>
              <a:rPr lang="ru-RU" sz="3200" b="1" dirty="0">
                <a:latin typeface="Times New Roman" panose="02020603050405020304" pitchFamily="18" charset="0"/>
                <a:cs typeface="Times New Roman" panose="02020603050405020304" pitchFamily="18" charset="0"/>
              </a:rPr>
              <a:t>плана </a:t>
            </a:r>
            <a:endParaRPr lang="ru-RU" sz="3200" b="1" dirty="0" smtClean="0">
              <a:latin typeface="Times New Roman" panose="02020603050405020304" pitchFamily="18" charset="0"/>
              <a:cs typeface="Times New Roman" panose="02020603050405020304" pitchFamily="18" charset="0"/>
            </a:endParaRPr>
          </a:p>
          <a:p>
            <a:pPr>
              <a:buAutoNum type="arabicParenR"/>
            </a:pPr>
            <a:r>
              <a:rPr lang="ru-RU" sz="3200" b="1" dirty="0" err="1" smtClean="0">
                <a:latin typeface="Times New Roman" panose="02020603050405020304" pitchFamily="18" charset="0"/>
                <a:cs typeface="Times New Roman" panose="02020603050405020304" pitchFamily="18" charset="0"/>
              </a:rPr>
              <a:t>озаглавливание</a:t>
            </a:r>
            <a:r>
              <a:rPr lang="ru-RU" sz="3200" b="1" dirty="0" smtClean="0">
                <a:latin typeface="Times New Roman" panose="02020603050405020304" pitchFamily="18" charset="0"/>
                <a:cs typeface="Times New Roman" panose="02020603050405020304" pitchFamily="18" charset="0"/>
              </a:rPr>
              <a:t> </a:t>
            </a:r>
            <a:r>
              <a:rPr lang="ru-RU" sz="3200" b="1" dirty="0">
                <a:latin typeface="Times New Roman" panose="02020603050405020304" pitchFamily="18" charset="0"/>
                <a:cs typeface="Times New Roman" panose="02020603050405020304" pitchFamily="18" charset="0"/>
              </a:rPr>
              <a:t>частей текста, написание </a:t>
            </a:r>
            <a:r>
              <a:rPr lang="ru-RU" sz="3200" b="1" dirty="0" smtClean="0">
                <a:latin typeface="Times New Roman" panose="02020603050405020304" pitchFamily="18" charset="0"/>
                <a:cs typeface="Times New Roman" panose="02020603050405020304" pitchFamily="18" charset="0"/>
              </a:rPr>
              <a:t>тезисов</a:t>
            </a:r>
          </a:p>
          <a:p>
            <a:pPr>
              <a:buAutoNum type="arabicParenR"/>
            </a:pPr>
            <a:r>
              <a:rPr lang="ru-RU" sz="3200" b="1" dirty="0">
                <a:latin typeface="Times New Roman" panose="02020603050405020304" pitchFamily="18" charset="0"/>
                <a:cs typeface="Times New Roman" panose="02020603050405020304" pitchFamily="18" charset="0"/>
              </a:rPr>
              <a:t>и</a:t>
            </a:r>
            <a:r>
              <a:rPr lang="ru-RU" sz="3200" b="1" dirty="0" smtClean="0">
                <a:latin typeface="Times New Roman" panose="02020603050405020304" pitchFamily="18" charset="0"/>
                <a:cs typeface="Times New Roman" panose="02020603050405020304" pitchFamily="18" charset="0"/>
              </a:rPr>
              <a:t>зложение</a:t>
            </a:r>
          </a:p>
          <a:p>
            <a:pPr>
              <a:buAutoNum type="arabicParenR"/>
            </a:pPr>
            <a:r>
              <a:rPr lang="ru-RU" sz="3200" b="1" dirty="0">
                <a:latin typeface="Times New Roman" panose="02020603050405020304" pitchFamily="18" charset="0"/>
                <a:cs typeface="Times New Roman" panose="02020603050405020304" pitchFamily="18" charset="0"/>
              </a:rPr>
              <a:t>конспект </a:t>
            </a:r>
            <a:endParaRPr lang="ru-RU" sz="3200" b="1" dirty="0" smtClean="0">
              <a:latin typeface="Times New Roman" panose="02020603050405020304" pitchFamily="18" charset="0"/>
              <a:cs typeface="Times New Roman" panose="02020603050405020304" pitchFamily="18" charset="0"/>
            </a:endParaRPr>
          </a:p>
          <a:p>
            <a:pPr>
              <a:buAutoNum type="arabicParenR"/>
            </a:pPr>
            <a:r>
              <a:rPr lang="ru-RU" sz="3200" b="1" dirty="0">
                <a:latin typeface="Times New Roman" panose="02020603050405020304" pitchFamily="18" charset="0"/>
                <a:cs typeface="Times New Roman" panose="02020603050405020304" pitchFamily="18" charset="0"/>
              </a:rPr>
              <a:t>с</a:t>
            </a:r>
            <a:r>
              <a:rPr lang="ru-RU" sz="3200" b="1" dirty="0" smtClean="0">
                <a:latin typeface="Times New Roman" panose="02020603050405020304" pitchFamily="18" charset="0"/>
                <a:cs typeface="Times New Roman" panose="02020603050405020304" pitchFamily="18" charset="0"/>
              </a:rPr>
              <a:t>очинение</a:t>
            </a:r>
          </a:p>
          <a:p>
            <a:pPr>
              <a:buAutoNum type="arabicParenR"/>
            </a:pPr>
            <a:r>
              <a:rPr lang="ru-RU" sz="3200" b="1" dirty="0">
                <a:latin typeface="Times New Roman" panose="02020603050405020304" pitchFamily="18" charset="0"/>
                <a:cs typeface="Times New Roman" panose="02020603050405020304" pitchFamily="18" charset="0"/>
              </a:rPr>
              <a:t>частное бытовое письмо </a:t>
            </a:r>
            <a:endParaRPr lang="ru-RU" sz="3200" b="1" dirty="0" smtClean="0">
              <a:latin typeface="Times New Roman" panose="02020603050405020304" pitchFamily="18" charset="0"/>
              <a:cs typeface="Times New Roman" panose="02020603050405020304" pitchFamily="18" charset="0"/>
            </a:endParaRPr>
          </a:p>
          <a:p>
            <a:pPr>
              <a:buAutoNum type="arabicParenR"/>
            </a:pPr>
            <a:endParaRPr lang="ru-RU" i="1" dirty="0"/>
          </a:p>
        </p:txBody>
      </p:sp>
    </p:spTree>
    <p:extLst>
      <p:ext uri="{BB962C8B-B14F-4D97-AF65-F5344CB8AC3E}">
        <p14:creationId xmlns:p14="http://schemas.microsoft.com/office/powerpoint/2010/main" val="3641297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160020"/>
            <a:ext cx="10309859" cy="1744980"/>
          </a:xfrm>
        </p:spPr>
        <p:txBody>
          <a:bodyPr>
            <a:normAutofit/>
          </a:bodyPr>
          <a:lstStyle/>
          <a:p>
            <a:r>
              <a:rPr lang="ru-RU" b="1" dirty="0"/>
              <a:t>3.	Обучение </a:t>
            </a:r>
            <a:r>
              <a:rPr lang="ru-RU" b="1" dirty="0" err="1"/>
              <a:t>аудированию</a:t>
            </a:r>
            <a:r>
              <a:rPr lang="ru-RU" b="1" dirty="0"/>
              <a:t> на основном этапе. Методические рекомендации.</a:t>
            </a:r>
          </a:p>
        </p:txBody>
      </p:sp>
      <p:sp>
        <p:nvSpPr>
          <p:cNvPr id="3" name="Объект 2"/>
          <p:cNvSpPr>
            <a:spLocks noGrp="1"/>
          </p:cNvSpPr>
          <p:nvPr>
            <p:ph idx="1"/>
          </p:nvPr>
        </p:nvSpPr>
        <p:spPr>
          <a:xfrm>
            <a:off x="1394461" y="1485900"/>
            <a:ext cx="10515598" cy="5212080"/>
          </a:xfrm>
        </p:spPr>
        <p:txBody>
          <a:bodyPr>
            <a:normAutofit lnSpcReduction="10000"/>
          </a:bodyPr>
          <a:lstStyle/>
          <a:p>
            <a:pPr marL="0" indent="0">
              <a:buNone/>
            </a:pPr>
            <a:r>
              <a:rPr lang="ru-RU" sz="3600" dirty="0" err="1">
                <a:latin typeface="Times New Roman" panose="02020603050405020304" pitchFamily="18" charset="0"/>
                <a:cs typeface="Times New Roman" panose="02020603050405020304" pitchFamily="18" charset="0"/>
              </a:rPr>
              <a:t>Аудирование</a:t>
            </a:r>
            <a:r>
              <a:rPr lang="ru-RU" sz="3600" dirty="0">
                <a:latin typeface="Times New Roman" panose="02020603050405020304" pitchFamily="18" charset="0"/>
                <a:cs typeface="Times New Roman" panose="02020603050405020304" pitchFamily="18" charset="0"/>
              </a:rPr>
              <a:t> и говорение, чтение и письмо, лексика и грамматика неразрывны в реальном общении, тем более на уроке</a:t>
            </a:r>
          </a:p>
          <a:p>
            <a:pPr marL="0" indent="0">
              <a:buNone/>
            </a:pPr>
            <a:r>
              <a:rPr lang="ru-RU" sz="3600" dirty="0">
                <a:latin typeface="Times New Roman" panose="02020603050405020304" pitchFamily="18" charset="0"/>
                <a:cs typeface="Times New Roman" panose="02020603050405020304" pitchFamily="18" charset="0"/>
              </a:rPr>
              <a:t>Однако часто тексты оказываются сложными для читателя-</a:t>
            </a:r>
            <a:r>
              <a:rPr lang="ru-RU" sz="3600" dirty="0" err="1">
                <a:latin typeface="Times New Roman" panose="02020603050405020304" pitchFamily="18" charset="0"/>
                <a:cs typeface="Times New Roman" panose="02020603050405020304" pitchFamily="18" charset="0"/>
              </a:rPr>
              <a:t>инофона</a:t>
            </a:r>
            <a:r>
              <a:rPr lang="ru-RU" sz="3600" dirty="0">
                <a:latin typeface="Times New Roman" panose="02020603050405020304" pitchFamily="18" charset="0"/>
                <a:cs typeface="Times New Roman" panose="02020603050405020304" pitchFamily="18" charset="0"/>
              </a:rPr>
              <a:t>, потому что:</a:t>
            </a:r>
          </a:p>
          <a:p>
            <a:pPr marL="0" indent="0">
              <a:buNone/>
            </a:pPr>
            <a:r>
              <a:rPr lang="ru-RU" sz="3600" dirty="0">
                <a:latin typeface="Times New Roman" panose="02020603050405020304" pitchFamily="18" charset="0"/>
                <a:cs typeface="Times New Roman" panose="02020603050405020304" pitchFamily="18" charset="0"/>
              </a:rPr>
              <a:t>•	включают чрезмерное разнообразие  художественных средств,</a:t>
            </a:r>
          </a:p>
          <a:p>
            <a:pPr marL="0" indent="0">
              <a:buNone/>
            </a:pPr>
            <a:r>
              <a:rPr lang="ru-RU" sz="3600" dirty="0">
                <a:latin typeface="Times New Roman" panose="02020603050405020304" pitchFamily="18" charset="0"/>
                <a:cs typeface="Times New Roman" panose="02020603050405020304" pitchFamily="18" charset="0"/>
              </a:rPr>
              <a:t>•	включают неизвестные представителю другой </a:t>
            </a:r>
            <a:r>
              <a:rPr lang="ru-RU" sz="3600" dirty="0" err="1">
                <a:latin typeface="Times New Roman" panose="02020603050405020304" pitchFamily="18" charset="0"/>
                <a:cs typeface="Times New Roman" panose="02020603050405020304" pitchFamily="18" charset="0"/>
              </a:rPr>
              <a:t>лингвокультуры</a:t>
            </a:r>
            <a:r>
              <a:rPr lang="ru-RU" sz="3600" dirty="0">
                <a:latin typeface="Times New Roman" panose="02020603050405020304" pitchFamily="18" charset="0"/>
                <a:cs typeface="Times New Roman" panose="02020603050405020304" pitchFamily="18" charset="0"/>
              </a:rPr>
              <a:t> социокультурный контекст.</a:t>
            </a:r>
          </a:p>
          <a:p>
            <a:pPr marL="0" indent="0">
              <a:buNone/>
            </a:pPr>
            <a:endParaRPr lang="ru-RU" dirty="0"/>
          </a:p>
        </p:txBody>
      </p:sp>
    </p:spTree>
    <p:extLst>
      <p:ext uri="{BB962C8B-B14F-4D97-AF65-F5344CB8AC3E}">
        <p14:creationId xmlns:p14="http://schemas.microsoft.com/office/powerpoint/2010/main" val="876882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011680" y="624110"/>
            <a:ext cx="10180320" cy="5287112"/>
          </a:xfrm>
        </p:spPr>
        <p:txBody>
          <a:bodyPr>
            <a:noAutofit/>
          </a:bodyPr>
          <a:lstStyle/>
          <a:p>
            <a:pPr marL="0" indent="0">
              <a:buNone/>
            </a:pPr>
            <a:r>
              <a:rPr lang="ru-RU" sz="4000" b="1" dirty="0">
                <a:latin typeface="Times New Roman" panose="02020603050405020304" pitchFamily="18" charset="0"/>
                <a:cs typeface="Times New Roman" panose="02020603050405020304" pitchFamily="18" charset="0"/>
              </a:rPr>
              <a:t>Мы рассмотрим адаптацию 2-х видов: </a:t>
            </a:r>
          </a:p>
          <a:p>
            <a:pPr marL="0" indent="0">
              <a:buNone/>
            </a:pPr>
            <a:r>
              <a:rPr lang="ru-RU" sz="4000" b="1" dirty="0">
                <a:latin typeface="Times New Roman" panose="02020603050405020304" pitchFamily="18" charset="0"/>
                <a:cs typeface="Times New Roman" panose="02020603050405020304" pitchFamily="18" charset="0"/>
              </a:rPr>
              <a:t>•	АДАПТАЦИЯ-упрощение </a:t>
            </a:r>
          </a:p>
          <a:p>
            <a:pPr marL="0" indent="0">
              <a:buNone/>
            </a:pPr>
            <a:r>
              <a:rPr lang="ru-RU" sz="4000" b="1" dirty="0">
                <a:latin typeface="Times New Roman" panose="02020603050405020304" pitchFamily="18" charset="0"/>
                <a:cs typeface="Times New Roman" panose="02020603050405020304" pitchFamily="18" charset="0"/>
              </a:rPr>
              <a:t>•	АДАПТАЦИЯ-приспособление. </a:t>
            </a:r>
            <a:endParaRPr lang="ru-RU" sz="4000" b="1" dirty="0" smtClean="0">
              <a:latin typeface="Times New Roman" panose="02020603050405020304" pitchFamily="18" charset="0"/>
              <a:cs typeface="Times New Roman" panose="02020603050405020304" pitchFamily="18" charset="0"/>
            </a:endParaRPr>
          </a:p>
          <a:p>
            <a:pPr marL="0" indent="0">
              <a:buNone/>
            </a:pPr>
            <a:r>
              <a:rPr lang="ru-RU" sz="4000" b="1" dirty="0" smtClean="0">
                <a:latin typeface="Times New Roman" panose="02020603050405020304" pitchFamily="18" charset="0"/>
                <a:cs typeface="Times New Roman" panose="02020603050405020304" pitchFamily="18" charset="0"/>
              </a:rPr>
              <a:t>Текст-модель</a:t>
            </a:r>
            <a:r>
              <a:rPr lang="ru-RU" sz="4000" b="1" dirty="0">
                <a:latin typeface="Times New Roman" panose="02020603050405020304" pitchFamily="18" charset="0"/>
                <a:cs typeface="Times New Roman" panose="02020603050405020304" pitchFamily="18" charset="0"/>
              </a:rPr>
              <a:t>. </a:t>
            </a:r>
            <a:endParaRPr lang="ru-RU" sz="4000" b="1" dirty="0" smtClean="0">
              <a:latin typeface="Times New Roman" panose="02020603050405020304" pitchFamily="18" charset="0"/>
              <a:cs typeface="Times New Roman" panose="02020603050405020304" pitchFamily="18" charset="0"/>
            </a:endParaRPr>
          </a:p>
          <a:p>
            <a:pPr marL="0" indent="0">
              <a:buNone/>
            </a:pPr>
            <a:endParaRPr lang="ru-RU" sz="4000" b="1" dirty="0">
              <a:latin typeface="Times New Roman" panose="02020603050405020304" pitchFamily="18" charset="0"/>
              <a:cs typeface="Times New Roman" panose="02020603050405020304" pitchFamily="18" charset="0"/>
            </a:endParaRPr>
          </a:p>
          <a:p>
            <a:pPr marL="0" indent="0">
              <a:buNone/>
            </a:pPr>
            <a:r>
              <a:rPr lang="ru-RU" sz="4000" b="1" dirty="0">
                <a:latin typeface="Times New Roman" panose="02020603050405020304" pitchFamily="18" charset="0"/>
                <a:cs typeface="Times New Roman" panose="02020603050405020304" pitchFamily="18" charset="0"/>
              </a:rPr>
              <a:t>Пример работы с текстом первого типа.  </a:t>
            </a:r>
          </a:p>
          <a:p>
            <a:pPr marL="0" indent="0">
              <a:buNone/>
            </a:pPr>
            <a:r>
              <a:rPr lang="ru-RU" sz="4000" b="1" dirty="0">
                <a:latin typeface="Times New Roman" panose="02020603050405020304" pitchFamily="18" charset="0"/>
                <a:cs typeface="Times New Roman" panose="02020603050405020304" pitchFamily="18" charset="0"/>
              </a:rPr>
              <a:t>АДАПТАЦИЯ-упрощение. </a:t>
            </a:r>
          </a:p>
        </p:txBody>
      </p:sp>
    </p:spTree>
    <p:extLst>
      <p:ext uri="{BB962C8B-B14F-4D97-AF65-F5344CB8AC3E}">
        <p14:creationId xmlns:p14="http://schemas.microsoft.com/office/powerpoint/2010/main" val="152387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5400" b="1" dirty="0">
                <a:latin typeface="Times New Roman" panose="02020603050405020304" pitchFamily="18" charset="0"/>
                <a:cs typeface="Times New Roman" panose="02020603050405020304" pitchFamily="18" charset="0"/>
              </a:rPr>
              <a:t>С</a:t>
            </a:r>
            <a:r>
              <a:rPr lang="ru-RU" sz="5400" b="1" dirty="0" smtClean="0">
                <a:latin typeface="Times New Roman" panose="02020603050405020304" pitchFamily="18" charset="0"/>
                <a:cs typeface="Times New Roman" panose="02020603050405020304" pitchFamily="18" charset="0"/>
              </a:rPr>
              <a:t>оздание </a:t>
            </a:r>
            <a:r>
              <a:rPr lang="ru-RU" sz="5400" b="1" dirty="0">
                <a:latin typeface="Times New Roman" panose="02020603050405020304" pitchFamily="18" charset="0"/>
                <a:cs typeface="Times New Roman" panose="02020603050405020304" pitchFamily="18" charset="0"/>
              </a:rPr>
              <a:t>коллективной формы работы</a:t>
            </a:r>
          </a:p>
        </p:txBody>
      </p:sp>
      <p:pic>
        <p:nvPicPr>
          <p:cNvPr id="3" name="Рисунок 2"/>
          <p:cNvPicPr>
            <a:picLocks noChangeAspect="1"/>
          </p:cNvPicPr>
          <p:nvPr/>
        </p:nvPicPr>
        <p:blipFill>
          <a:blip r:embed="rId2"/>
          <a:stretch>
            <a:fillRect/>
          </a:stretch>
        </p:blipFill>
        <p:spPr>
          <a:xfrm>
            <a:off x="1242793" y="2651759"/>
            <a:ext cx="5009733" cy="3333750"/>
          </a:xfrm>
          <a:prstGeom prst="rect">
            <a:avLst/>
          </a:prstGeom>
        </p:spPr>
      </p:pic>
      <p:pic>
        <p:nvPicPr>
          <p:cNvPr id="4" name="Рисунок 3"/>
          <p:cNvPicPr>
            <a:picLocks noChangeAspect="1"/>
          </p:cNvPicPr>
          <p:nvPr/>
        </p:nvPicPr>
        <p:blipFill>
          <a:blip r:embed="rId3"/>
          <a:stretch>
            <a:fillRect/>
          </a:stretch>
        </p:blipFill>
        <p:spPr>
          <a:xfrm>
            <a:off x="6503986" y="2651759"/>
            <a:ext cx="5000625" cy="3333750"/>
          </a:xfrm>
          <a:prstGeom prst="rect">
            <a:avLst/>
          </a:prstGeom>
        </p:spPr>
      </p:pic>
    </p:spTree>
    <p:extLst>
      <p:ext uri="{BB962C8B-B14F-4D97-AF65-F5344CB8AC3E}">
        <p14:creationId xmlns:p14="http://schemas.microsoft.com/office/powerpoint/2010/main" val="1562499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2592924" y="624110"/>
            <a:ext cx="8911687" cy="5287112"/>
          </a:xfrm>
        </p:spPr>
        <p:txBody>
          <a:bodyPr>
            <a:normAutofit/>
          </a:bodyPr>
          <a:lstStyle/>
          <a:p>
            <a:pPr marL="0" indent="0">
              <a:buNone/>
            </a:pPr>
            <a:r>
              <a:rPr lang="ru-RU" sz="4400" b="1" dirty="0">
                <a:latin typeface="Times New Roman" panose="02020603050405020304" pitchFamily="18" charset="0"/>
                <a:cs typeface="Times New Roman" panose="02020603050405020304" pitchFamily="18" charset="0"/>
              </a:rPr>
              <a:t>Оригинальный текст Л. Н. Толстого «Пожарные собаки» из сборника «Рассказы для детей». </a:t>
            </a:r>
          </a:p>
        </p:txBody>
      </p:sp>
    </p:spTree>
    <p:extLst>
      <p:ext uri="{BB962C8B-B14F-4D97-AF65-F5344CB8AC3E}">
        <p14:creationId xmlns:p14="http://schemas.microsoft.com/office/powerpoint/2010/main" val="4101358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11681" y="160020"/>
            <a:ext cx="9492932" cy="1744980"/>
          </a:xfrm>
        </p:spPr>
        <p:txBody>
          <a:bodyPr>
            <a:normAutofit fontScale="90000"/>
          </a:bodyPr>
          <a:lstStyle/>
          <a:p>
            <a:r>
              <a:rPr lang="ru-RU" b="1" dirty="0"/>
              <a:t>Фрагмент оригинального текста: </a:t>
            </a:r>
            <a:r>
              <a:rPr lang="ru-RU" b="1" dirty="0" smtClean="0"/>
              <a:t/>
            </a:r>
            <a:br>
              <a:rPr lang="ru-RU" b="1" dirty="0" smtClean="0"/>
            </a:br>
            <a:r>
              <a:rPr lang="ru-RU" dirty="0"/>
              <a:t/>
            </a:r>
            <a:br>
              <a:rPr lang="ru-RU" dirty="0"/>
            </a:br>
            <a:r>
              <a:rPr lang="ru-RU" sz="4000" dirty="0">
                <a:latin typeface="Times New Roman" panose="02020603050405020304" pitchFamily="18" charset="0"/>
                <a:cs typeface="Times New Roman" panose="02020603050405020304" pitchFamily="18" charset="0"/>
              </a:rPr>
              <a:t>Бывает часто, что в городах на пожарах остаются дети в домах и их нельзя вытащить, потому что они от испуга спрячутся и молчат, а от дыма нельзя их рассмотреть. Для этого в Лондоне приучены собаки. Собаки эти живут с пожарными, и когда загорится дом, то пожарные посылают собак вытаскивать детей. Одна такая собака в Лондоне спасла двенадцать детей; ее звали Боб. </a:t>
            </a:r>
            <a:br>
              <a:rPr lang="ru-RU" sz="4000" dirty="0">
                <a:latin typeface="Times New Roman" panose="02020603050405020304" pitchFamily="18" charset="0"/>
                <a:cs typeface="Times New Roman" panose="02020603050405020304" pitchFamily="18" charset="0"/>
              </a:rPr>
            </a:b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89212" y="2133600"/>
            <a:ext cx="9389428" cy="4541520"/>
          </a:xfrm>
        </p:spPr>
        <p:txBody>
          <a:bodyPr/>
          <a:lstStyle/>
          <a:p>
            <a:endParaRPr lang="ru-RU" dirty="0"/>
          </a:p>
        </p:txBody>
      </p:sp>
    </p:spTree>
    <p:extLst>
      <p:ext uri="{BB962C8B-B14F-4D97-AF65-F5344CB8AC3E}">
        <p14:creationId xmlns:p14="http://schemas.microsoft.com/office/powerpoint/2010/main" val="3579736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37360" y="182880"/>
            <a:ext cx="10241280" cy="6835140"/>
          </a:xfrm>
        </p:spPr>
        <p:txBody>
          <a:bodyPr>
            <a:normAutofit/>
          </a:bodyPr>
          <a:lstStyle/>
          <a:p>
            <a:pPr marL="0" indent="0">
              <a:buNone/>
            </a:pPr>
            <a:r>
              <a:rPr lang="ru-RU" sz="3600" dirty="0">
                <a:latin typeface="Times New Roman" panose="02020603050405020304" pitchFamily="18" charset="0"/>
                <a:cs typeface="Times New Roman" panose="02020603050405020304" pitchFamily="18" charset="0"/>
              </a:rPr>
              <a:t>Пример адаптации-упрощения: </a:t>
            </a:r>
            <a:endParaRPr lang="ru-RU" sz="3600" dirty="0" smtClean="0">
              <a:latin typeface="Times New Roman" panose="02020603050405020304" pitchFamily="18" charset="0"/>
              <a:cs typeface="Times New Roman" panose="02020603050405020304" pitchFamily="18" charset="0"/>
            </a:endParaRPr>
          </a:p>
          <a:p>
            <a:pPr marL="0" indent="0">
              <a:buNone/>
            </a:pPr>
            <a:endParaRPr lang="ru-RU" sz="3600" dirty="0">
              <a:latin typeface="Times New Roman" panose="02020603050405020304" pitchFamily="18" charset="0"/>
              <a:cs typeface="Times New Roman" panose="02020603050405020304" pitchFamily="18" charset="0"/>
            </a:endParaRPr>
          </a:p>
          <a:p>
            <a:pPr marL="0" indent="0">
              <a:buNone/>
            </a:pPr>
            <a:r>
              <a:rPr lang="ru-RU" sz="3600" dirty="0">
                <a:latin typeface="Times New Roman" panose="02020603050405020304" pitchFamily="18" charset="0"/>
                <a:cs typeface="Times New Roman" panose="02020603050405020304" pitchFamily="18" charset="0"/>
              </a:rPr>
              <a:t>Пожар – это страшная беда. Очень часто на пожаре в доме остаются дети, потому что от испуга они прячутся и молчат. Поэтому их трудно найти. Но есть специальные собаки, которые спасают детей. </a:t>
            </a:r>
          </a:p>
          <a:p>
            <a:pPr marL="0" indent="0">
              <a:buNone/>
            </a:pPr>
            <a:r>
              <a:rPr lang="ru-RU" sz="3600" dirty="0">
                <a:latin typeface="Times New Roman" panose="02020603050405020304" pitchFamily="18" charset="0"/>
                <a:cs typeface="Times New Roman" panose="02020603050405020304" pitchFamily="18" charset="0"/>
              </a:rPr>
              <a:t>Когда горит дом, они находят детей и вытаскивают их из огня. Одна собака в Лондоне спасла двенадцать детей. </a:t>
            </a:r>
          </a:p>
          <a:p>
            <a:pPr marL="0" indent="0">
              <a:buNone/>
            </a:pPr>
            <a:r>
              <a:rPr lang="ru-RU" sz="3600" dirty="0">
                <a:latin typeface="Times New Roman" panose="02020603050405020304" pitchFamily="18" charset="0"/>
                <a:cs typeface="Times New Roman" panose="02020603050405020304" pitchFamily="18" charset="0"/>
              </a:rPr>
              <a:t>Её звали Боб. </a:t>
            </a:r>
          </a:p>
          <a:p>
            <a:pPr marL="0" indent="0">
              <a:buNone/>
            </a:pP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23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8781" y="624110"/>
            <a:ext cx="9835832" cy="3353530"/>
          </a:xfrm>
        </p:spPr>
        <p:txBody>
          <a:bodyPr>
            <a:noAutofit/>
          </a:bodyPr>
          <a:lstStyle/>
          <a:p>
            <a:r>
              <a:rPr lang="ru-RU" sz="4800" b="1" dirty="0">
                <a:latin typeface="Times New Roman" panose="02020603050405020304" pitchFamily="18" charset="0"/>
                <a:cs typeface="Times New Roman" panose="02020603050405020304" pitchFamily="18" charset="0"/>
              </a:rPr>
              <a:t>Пример работы с текстом второго типа. </a:t>
            </a:r>
            <a:br>
              <a:rPr lang="ru-RU" sz="4800" b="1" dirty="0">
                <a:latin typeface="Times New Roman" panose="02020603050405020304" pitchFamily="18" charset="0"/>
                <a:cs typeface="Times New Roman" panose="02020603050405020304" pitchFamily="18" charset="0"/>
              </a:rPr>
            </a:br>
            <a:r>
              <a:rPr lang="ru-RU" sz="4800" b="1" dirty="0">
                <a:latin typeface="Times New Roman" panose="02020603050405020304" pitchFamily="18" charset="0"/>
                <a:cs typeface="Times New Roman" panose="02020603050405020304" pitchFamily="18" charset="0"/>
              </a:rPr>
              <a:t>АДАПТАЦИЯ-приспособление. </a:t>
            </a:r>
            <a:r>
              <a:rPr lang="ru-RU" sz="4800" b="1" dirty="0" smtClean="0">
                <a:latin typeface="Times New Roman" panose="02020603050405020304" pitchFamily="18" charset="0"/>
                <a:cs typeface="Times New Roman" panose="02020603050405020304" pitchFamily="18" charset="0"/>
              </a:rPr>
              <a:t/>
            </a:r>
            <a:br>
              <a:rPr lang="ru-RU" sz="4800" b="1" dirty="0" smtClean="0">
                <a:latin typeface="Times New Roman" panose="02020603050405020304" pitchFamily="18" charset="0"/>
                <a:cs typeface="Times New Roman" panose="02020603050405020304" pitchFamily="18" charset="0"/>
              </a:rPr>
            </a:br>
            <a:r>
              <a:rPr lang="ru-RU" sz="4800" b="1" dirty="0">
                <a:latin typeface="Times New Roman" panose="02020603050405020304" pitchFamily="18" charset="0"/>
                <a:cs typeface="Times New Roman" panose="02020603050405020304" pitchFamily="18" charset="0"/>
              </a:rPr>
              <a:t/>
            </a:r>
            <a:br>
              <a:rPr lang="ru-RU" sz="4800" b="1" dirty="0">
                <a:latin typeface="Times New Roman" panose="02020603050405020304" pitchFamily="18" charset="0"/>
                <a:cs typeface="Times New Roman" panose="02020603050405020304" pitchFamily="18" charset="0"/>
              </a:rPr>
            </a:br>
            <a:r>
              <a:rPr lang="ru-RU" sz="4800" b="1" dirty="0" smtClean="0">
                <a:latin typeface="Times New Roman" panose="02020603050405020304" pitchFamily="18" charset="0"/>
                <a:cs typeface="Times New Roman" panose="02020603050405020304" pitchFamily="18" charset="0"/>
              </a:rPr>
              <a:t>Текст-модель</a:t>
            </a:r>
            <a:r>
              <a:rPr lang="ru-RU" sz="4800" b="1" dirty="0">
                <a:latin typeface="Times New Roman" panose="02020603050405020304" pitchFamily="18" charset="0"/>
                <a:cs typeface="Times New Roman" panose="02020603050405020304" pitchFamily="18" charset="0"/>
              </a:rPr>
              <a:t>. </a:t>
            </a:r>
          </a:p>
        </p:txBody>
      </p:sp>
      <p:sp>
        <p:nvSpPr>
          <p:cNvPr id="3" name="Объект 2"/>
          <p:cNvSpPr>
            <a:spLocks noGrp="1"/>
          </p:cNvSpPr>
          <p:nvPr>
            <p:ph idx="1"/>
          </p:nvPr>
        </p:nvSpPr>
        <p:spPr>
          <a:xfrm>
            <a:off x="2592924" y="4823460"/>
            <a:ext cx="9599075" cy="1087762"/>
          </a:xfrm>
        </p:spPr>
        <p:txBody>
          <a:bodyPr/>
          <a:lstStyle/>
          <a:p>
            <a:endParaRPr lang="ru-RU" dirty="0"/>
          </a:p>
        </p:txBody>
      </p:sp>
    </p:spTree>
    <p:extLst>
      <p:ext uri="{BB962C8B-B14F-4D97-AF65-F5344CB8AC3E}">
        <p14:creationId xmlns:p14="http://schemas.microsoft.com/office/powerpoint/2010/main" val="1910477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0" y="274320"/>
            <a:ext cx="10241280" cy="6377940"/>
          </a:xfrm>
        </p:spPr>
        <p:txBody>
          <a:bodyPr/>
          <a:lstStyle/>
          <a:p>
            <a:endParaRPr lang="ru-RU" dirty="0"/>
          </a:p>
        </p:txBody>
      </p:sp>
      <p:grpSp>
        <p:nvGrpSpPr>
          <p:cNvPr id="5" name="Group 633169"/>
          <p:cNvGrpSpPr/>
          <p:nvPr/>
        </p:nvGrpSpPr>
        <p:grpSpPr>
          <a:xfrm>
            <a:off x="8038465" y="3491865"/>
            <a:ext cx="127000" cy="34290"/>
            <a:chOff x="0" y="0"/>
            <a:chExt cx="127062" cy="34920"/>
          </a:xfrm>
        </p:grpSpPr>
        <p:sp>
          <p:nvSpPr>
            <p:cNvPr id="6" name="Rectangle 76310"/>
            <p:cNvSpPr/>
            <p:nvPr/>
          </p:nvSpPr>
          <p:spPr>
            <a:xfrm rot="-5399999">
              <a:off x="61275" y="-72797"/>
              <a:ext cx="46443" cy="168992"/>
            </a:xfrm>
            <a:prstGeom prst="rect">
              <a:avLst/>
            </a:prstGeom>
            <a:ln>
              <a:noFill/>
            </a:ln>
          </p:spPr>
          <p:txBody>
            <a:bodyPr vert="horz" lIns="0" tIns="0" rIns="0" bIns="0" rtlCol="0">
              <a:noAutofit/>
            </a:bodyPr>
            <a:lstStyle/>
            <a:p>
              <a:pPr>
                <a:lnSpc>
                  <a:spcPct val="107000"/>
                </a:lnSpc>
                <a:spcAft>
                  <a:spcPts val="8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p:txBody>
        </p:sp>
      </p:gr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8"/>
          <p:cNvSpPr>
            <a:spLocks noChangeArrowheads="1"/>
          </p:cNvSpPr>
          <p:nvPr/>
        </p:nvSpPr>
        <p:spPr bwMode="auto">
          <a:xfrm>
            <a:off x="1645920" y="614088"/>
            <a:ext cx="1024128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Когда горит дом, они находят детей и вытаскивают их (откуда?)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из огня.</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Одна собака в Лондоне спасла двенадцать детей. Её звали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Пальма.</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ru-RU" altLang="ru-RU"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Однажды загорелся старый дом недалеко (от чего?)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от центра</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(чего?)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города. </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(Откуда?)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Из дома</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32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выбежала </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молодая женщина. Она плакала и кричала (отчего?)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от</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страха</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 доме осталась её маленькая дочь. </a:t>
            </a:r>
            <a:endParaRPr kumimoji="0" lang="ru-RU" altLang="ru-RU"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Пожарные послали Пальму в огонь. Пальма </a:t>
            </a:r>
            <a:r>
              <a:rPr kumimoji="0" lang="ru-RU" altLang="ru-RU" sz="32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побежала </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 лестнице и скрылась в дыму. Через 5 минут она </a:t>
            </a:r>
            <a:r>
              <a:rPr kumimoji="0" lang="ru-RU" altLang="ru-RU" sz="32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выбежала </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(откуда?) </a:t>
            </a:r>
            <a:r>
              <a:rPr kumimoji="0" lang="ru-RU" altLang="ru-RU" sz="3200" b="0" i="1"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из дома.</a:t>
            </a:r>
            <a:r>
              <a:rPr kumimoji="0" lang="ru-RU" altLang="ru-RU" sz="3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 зубах она несла маленькую девочку. </a:t>
            </a:r>
            <a:endParaRPr kumimoji="0" lang="ru-RU" altLang="ru-RU"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4942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0" y="160020"/>
            <a:ext cx="10172700" cy="6469380"/>
          </a:xfrm>
        </p:spPr>
        <p:txBody>
          <a:bodyPr>
            <a:normAutofit fontScale="90000"/>
          </a:bodyPr>
          <a:lstStyle/>
          <a:p>
            <a:pPr indent="449580">
              <a:lnSpc>
                <a:spcPct val="107000"/>
              </a:lnSpc>
              <a:spcAft>
                <a:spcPts val="800"/>
              </a:spcAft>
            </a:pPr>
            <a:r>
              <a:rPr lang="ru-RU" sz="4000" i="1" dirty="0">
                <a:latin typeface="Times New Roman" panose="02020603050405020304" pitchFamily="18" charset="0"/>
                <a:ea typeface="Calibri" panose="020F0502020204030204" pitchFamily="34" charset="0"/>
                <a:cs typeface="Times New Roman" panose="02020603050405020304" pitchFamily="18" charset="0"/>
              </a:rPr>
              <a:t>Мать плакала (отчего?) </a:t>
            </a:r>
            <a:r>
              <a:rPr lang="ru-RU" sz="4000" i="1" u="sng" dirty="0">
                <a:latin typeface="Times New Roman" panose="02020603050405020304" pitchFamily="18" charset="0"/>
                <a:ea typeface="Calibri" panose="020F0502020204030204" pitchFamily="34" charset="0"/>
                <a:cs typeface="Times New Roman" panose="02020603050405020304" pitchFamily="18" charset="0"/>
              </a:rPr>
              <a:t>от радости</a:t>
            </a:r>
            <a:r>
              <a:rPr lang="ru-RU" sz="4000" i="1" dirty="0">
                <a:latin typeface="Times New Roman" panose="02020603050405020304" pitchFamily="18" charset="0"/>
                <a:ea typeface="Calibri" panose="020F0502020204030204" pitchFamily="34" charset="0"/>
                <a:cs typeface="Times New Roman" panose="02020603050405020304" pitchFamily="18" charset="0"/>
              </a:rPr>
              <a:t>. Девочка была жива. Когда начался пожар, она испугалась и залезла под кровать. Собака нашла её и вытащила (откуда?) </a:t>
            </a:r>
            <a:r>
              <a:rPr lang="ru-RU" sz="4000" i="1" u="sng" dirty="0">
                <a:latin typeface="Times New Roman" panose="02020603050405020304" pitchFamily="18" charset="0"/>
                <a:ea typeface="Calibri" panose="020F0502020204030204" pitchFamily="34" charset="0"/>
                <a:cs typeface="Times New Roman" panose="02020603050405020304" pitchFamily="18" charset="0"/>
              </a:rPr>
              <a:t>из-под</a:t>
            </a:r>
            <a:r>
              <a:rPr lang="ru-RU" sz="4000" i="1" dirty="0">
                <a:latin typeface="Times New Roman" panose="02020603050405020304" pitchFamily="18" charset="0"/>
                <a:ea typeface="Calibri" panose="020F0502020204030204" pitchFamily="34" charset="0"/>
                <a:cs typeface="Times New Roman" panose="02020603050405020304" pitchFamily="18" charset="0"/>
              </a:rPr>
              <a:t> </a:t>
            </a:r>
            <a:r>
              <a:rPr lang="ru-RU" sz="4000" i="1" u="sng" dirty="0">
                <a:latin typeface="Times New Roman" panose="02020603050405020304" pitchFamily="18" charset="0"/>
                <a:ea typeface="Calibri" panose="020F0502020204030204" pitchFamily="34" charset="0"/>
                <a:cs typeface="Times New Roman" panose="02020603050405020304" pitchFamily="18" charset="0"/>
              </a:rPr>
              <a:t>кровати.</a:t>
            </a:r>
            <a:r>
              <a:rPr lang="ru-RU" sz="4000" i="1" dirty="0">
                <a:latin typeface="Times New Roman" panose="02020603050405020304" pitchFamily="18" charset="0"/>
                <a:ea typeface="Calibri" panose="020F0502020204030204" pitchFamily="34" charset="0"/>
                <a:cs typeface="Times New Roman" panose="02020603050405020304" pitchFamily="18" charset="0"/>
              </a:rPr>
              <a:t> </a:t>
            </a:r>
            <a:r>
              <a:rPr lang="ru-RU" sz="4000" dirty="0">
                <a:latin typeface="Calibri" panose="020F0502020204030204" pitchFamily="34" charset="0"/>
                <a:ea typeface="Calibri" panose="020F0502020204030204" pitchFamily="34" charset="0"/>
                <a:cs typeface="Times New Roman" panose="02020603050405020304" pitchFamily="18" charset="0"/>
              </a:rPr>
              <a:t/>
            </a:r>
            <a:br>
              <a:rPr lang="ru-RU" sz="4000" dirty="0">
                <a:latin typeface="Calibri" panose="020F0502020204030204" pitchFamily="34" charset="0"/>
                <a:ea typeface="Calibri" panose="020F0502020204030204" pitchFamily="34" charset="0"/>
                <a:cs typeface="Times New Roman" panose="02020603050405020304" pitchFamily="18" charset="0"/>
              </a:rPr>
            </a:br>
            <a:r>
              <a:rPr lang="ru-RU" sz="4000" i="1" dirty="0">
                <a:latin typeface="Times New Roman" panose="02020603050405020304" pitchFamily="18" charset="0"/>
                <a:ea typeface="Calibri" panose="020F0502020204030204" pitchFamily="34" charset="0"/>
                <a:cs typeface="Times New Roman" panose="02020603050405020304" pitchFamily="18" charset="0"/>
              </a:rPr>
              <a:t>Пожарные гладили и хвалили собаку, но она </a:t>
            </a:r>
            <a:r>
              <a:rPr lang="ru-RU" sz="4000" b="1" i="1" dirty="0">
                <a:latin typeface="Times New Roman" panose="02020603050405020304" pitchFamily="18" charset="0"/>
                <a:ea typeface="Calibri" panose="020F0502020204030204" pitchFamily="34" charset="0"/>
                <a:cs typeface="Times New Roman" panose="02020603050405020304" pitchFamily="18" charset="0"/>
              </a:rPr>
              <a:t>побежала </a:t>
            </a:r>
            <a:r>
              <a:rPr lang="ru-RU" sz="4000" i="1" dirty="0">
                <a:latin typeface="Times New Roman" panose="02020603050405020304" pitchFamily="18" charset="0"/>
                <a:ea typeface="Calibri" panose="020F0502020204030204" pitchFamily="34" charset="0"/>
                <a:cs typeface="Times New Roman" panose="02020603050405020304" pitchFamily="18" charset="0"/>
              </a:rPr>
              <a:t>назад. Люди думали, что в доме есть кто-то живой. Собака </a:t>
            </a:r>
            <a:r>
              <a:rPr lang="ru-RU" sz="4000" b="1" i="1" dirty="0">
                <a:latin typeface="Times New Roman" panose="02020603050405020304" pitchFamily="18" charset="0"/>
                <a:ea typeface="Calibri" panose="020F0502020204030204" pitchFamily="34" charset="0"/>
                <a:cs typeface="Times New Roman" panose="02020603050405020304" pitchFamily="18" charset="0"/>
              </a:rPr>
              <a:t>вбежала</a:t>
            </a:r>
            <a:r>
              <a:rPr lang="ru-RU" sz="4000" i="1" dirty="0">
                <a:latin typeface="Times New Roman" panose="02020603050405020304" pitchFamily="18" charset="0"/>
                <a:ea typeface="Calibri" panose="020F0502020204030204" pitchFamily="34" charset="0"/>
                <a:cs typeface="Times New Roman" panose="02020603050405020304" pitchFamily="18" charset="0"/>
              </a:rPr>
              <a:t> в дом и скоро </a:t>
            </a:r>
            <a:r>
              <a:rPr lang="ru-RU" sz="4000" b="1" i="1" dirty="0">
                <a:latin typeface="Times New Roman" panose="02020603050405020304" pitchFamily="18" charset="0"/>
                <a:ea typeface="Calibri" panose="020F0502020204030204" pitchFamily="34" charset="0"/>
                <a:cs typeface="Times New Roman" panose="02020603050405020304" pitchFamily="18" charset="0"/>
              </a:rPr>
              <a:t>выбежала </a:t>
            </a:r>
            <a:r>
              <a:rPr lang="ru-RU" sz="4000" i="1" dirty="0">
                <a:latin typeface="Times New Roman" panose="02020603050405020304" pitchFamily="18" charset="0"/>
                <a:ea typeface="Calibri" panose="020F0502020204030204" pitchFamily="34" charset="0"/>
                <a:cs typeface="Times New Roman" panose="02020603050405020304" pitchFamily="18" charset="0"/>
              </a:rPr>
              <a:t>назад. В зубах она </a:t>
            </a:r>
            <a:r>
              <a:rPr lang="ru-RU" sz="4000" i="1" dirty="0" err="1">
                <a:latin typeface="Times New Roman" panose="02020603050405020304" pitchFamily="18" charset="0"/>
                <a:ea typeface="Calibri" panose="020F0502020204030204" pitchFamily="34" charset="0"/>
                <a:cs typeface="Times New Roman" panose="02020603050405020304" pitchFamily="18" charset="0"/>
              </a:rPr>
              <a:t>чтото</a:t>
            </a:r>
            <a:r>
              <a:rPr lang="ru-RU" sz="4000" i="1" dirty="0">
                <a:latin typeface="Times New Roman" panose="02020603050405020304" pitchFamily="18" charset="0"/>
                <a:ea typeface="Calibri" panose="020F0502020204030204" pitchFamily="34" charset="0"/>
                <a:cs typeface="Times New Roman" panose="02020603050405020304" pitchFamily="18" charset="0"/>
              </a:rPr>
              <a:t> держала. </a:t>
            </a:r>
            <a:r>
              <a:rPr lang="ru-RU" sz="4000" dirty="0">
                <a:latin typeface="Calibri" panose="020F0502020204030204" pitchFamily="34" charset="0"/>
                <a:ea typeface="Calibri" panose="020F0502020204030204" pitchFamily="34" charset="0"/>
                <a:cs typeface="Times New Roman" panose="02020603050405020304" pitchFamily="18" charset="0"/>
              </a:rPr>
              <a:t/>
            </a:r>
            <a:br>
              <a:rPr lang="ru-RU" sz="4000" dirty="0">
                <a:latin typeface="Calibri" panose="020F0502020204030204" pitchFamily="34" charset="0"/>
                <a:ea typeface="Calibri" panose="020F0502020204030204" pitchFamily="34" charset="0"/>
                <a:cs typeface="Times New Roman" panose="02020603050405020304" pitchFamily="18" charset="0"/>
              </a:rPr>
            </a:br>
            <a:r>
              <a:rPr lang="ru-RU" sz="4000" i="1" dirty="0">
                <a:latin typeface="Times New Roman" panose="02020603050405020304" pitchFamily="18" charset="0"/>
                <a:ea typeface="Calibri" panose="020F0502020204030204" pitchFamily="34" charset="0"/>
                <a:cs typeface="Times New Roman" panose="02020603050405020304" pitchFamily="18" charset="0"/>
              </a:rPr>
              <a:t>Вдруг все засмеялись. В зубах Пальма держала большую красивую куклу.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3191516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10447020" cy="8161020"/>
          </a:xfrm>
        </p:spPr>
        <p:txBody>
          <a:bodyPr>
            <a:noAutofit/>
          </a:bodyPr>
          <a:lstStyle/>
          <a:p>
            <a:pPr algn="ctr"/>
            <a:r>
              <a:rPr lang="ru-RU" sz="2800" b="1" dirty="0"/>
              <a:t>Лисята (Оригинальный текст) </a:t>
            </a:r>
            <a:r>
              <a:rPr lang="ru-RU" sz="2800" dirty="0"/>
              <a:t/>
            </a:r>
            <a:br>
              <a:rPr lang="ru-RU" sz="2800" dirty="0"/>
            </a:br>
            <a:r>
              <a:rPr lang="ru-RU" sz="2800" dirty="0"/>
              <a:t> </a:t>
            </a:r>
            <a:br>
              <a:rPr lang="ru-RU" sz="2800" dirty="0"/>
            </a:br>
            <a:r>
              <a:rPr lang="ru-RU" sz="2800" dirty="0"/>
              <a:t>У охотника жили в комнате два маленьких лисёнка.  Это были шустрые и беспокойные зверьки. </a:t>
            </a:r>
            <a:br>
              <a:rPr lang="ru-RU" sz="2800" dirty="0"/>
            </a:br>
            <a:r>
              <a:rPr lang="ru-RU" sz="2800" dirty="0"/>
              <a:t>Днём они спали под кроватью, а к ночи просыпались и поднимали возню – носились по всей комнате до самого утра. Так разыграются лисята, так расшалятся, что бегают по моему приятелю, как по полу, пока тот не прикрикнет на них.  Эти лисята были настоящие ловкачи. </a:t>
            </a:r>
            <a:br>
              <a:rPr lang="ru-RU" sz="2800" dirty="0"/>
            </a:br>
            <a:r>
              <a:rPr lang="ru-RU" sz="2800" dirty="0"/>
              <a:t>Раз! – и по занавеске взберётся лисёнок прямо до самого верха. </a:t>
            </a:r>
            <a:br>
              <a:rPr lang="ru-RU" sz="2800" dirty="0"/>
            </a:br>
            <a:r>
              <a:rPr lang="ru-RU" sz="2800" dirty="0"/>
              <a:t>Два! – он уже на высоком шкафу. </a:t>
            </a:r>
            <a:br>
              <a:rPr lang="ru-RU" sz="2800" dirty="0"/>
            </a:br>
            <a:r>
              <a:rPr lang="ru-RU" sz="2800" dirty="0"/>
              <a:t>А вот и на комоде, а вот оба таскают друг друга за шиворот.  Как-то пришёл охотник со службы, а лисят нет. Стал он их искать… </a:t>
            </a:r>
          </a:p>
        </p:txBody>
      </p:sp>
    </p:spTree>
    <p:extLst>
      <p:ext uri="{BB962C8B-B14F-4D97-AF65-F5344CB8AC3E}">
        <p14:creationId xmlns:p14="http://schemas.microsoft.com/office/powerpoint/2010/main" val="2117762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8780" y="0"/>
            <a:ext cx="10241280" cy="6858000"/>
          </a:xfrm>
        </p:spPr>
        <p:txBody>
          <a:bodyPr>
            <a:normAutofit fontScale="90000"/>
          </a:bodyPr>
          <a:lstStyle/>
          <a:p>
            <a:r>
              <a:rPr lang="ru-RU" dirty="0"/>
              <a:t>Заглянул на шкаф – на шкафу нет.  Отодвинул комод – и там нет никого.  И под стульями нет.  И под кроватью нет. </a:t>
            </a:r>
            <a:br>
              <a:rPr lang="ru-RU" dirty="0"/>
            </a:br>
            <a:r>
              <a:rPr lang="ru-RU" dirty="0"/>
              <a:t>И тут мой приятель даже испугался. Видит – охотничий сапог, что лежал в углу, шевельнулся, поднялся, свалился набок.  И вдруг поскакал по полу. Так и скачет, перевёртывается, подпрыгивает.  Что за чудо такое?  Подскочил сапог поближе.  Глядит охотник – из сапога хвост высовывается. Схватил он лисёнка за хвост и вытащил из сапога, встряхнул сапог – и другой выскочил. </a:t>
            </a:r>
            <a:br>
              <a:rPr lang="ru-RU" dirty="0"/>
            </a:br>
            <a:r>
              <a:rPr lang="ru-RU" dirty="0"/>
              <a:t>Вот какие ловкачи! </a:t>
            </a:r>
            <a:br>
              <a:rPr lang="ru-RU" dirty="0"/>
            </a:br>
            <a:endParaRPr lang="ru-RU" dirty="0"/>
          </a:p>
        </p:txBody>
      </p:sp>
    </p:spTree>
    <p:extLst>
      <p:ext uri="{BB962C8B-B14F-4D97-AF65-F5344CB8AC3E}">
        <p14:creationId xmlns:p14="http://schemas.microsoft.com/office/powerpoint/2010/main" val="1199556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640" y="205740"/>
            <a:ext cx="11430000" cy="6652260"/>
          </a:xfrm>
        </p:spPr>
        <p:txBody>
          <a:bodyPr>
            <a:normAutofit fontScale="90000"/>
          </a:bodyPr>
          <a:lstStyle/>
          <a:p>
            <a:pPr algn="ctr"/>
            <a:r>
              <a:rPr lang="ru-RU" i="1" dirty="0" smtClean="0"/>
              <a:t>Лисята</a:t>
            </a:r>
            <a:r>
              <a:rPr lang="ru-RU" b="1" i="1" dirty="0" smtClean="0"/>
              <a:t> </a:t>
            </a:r>
            <a:r>
              <a:rPr lang="ru-RU" b="1" i="1" dirty="0"/>
              <a:t>(адаптированный текст № 1) </a:t>
            </a:r>
            <a:r>
              <a:rPr lang="ru-RU" b="1" i="1" dirty="0" smtClean="0"/>
              <a:t/>
            </a:r>
            <a:br>
              <a:rPr lang="ru-RU" b="1" i="1" dirty="0" smtClean="0"/>
            </a:br>
            <a:r>
              <a:rPr lang="ru-RU" dirty="0"/>
              <a:t/>
            </a:r>
            <a:br>
              <a:rPr lang="ru-RU" dirty="0"/>
            </a:br>
            <a:r>
              <a:rPr lang="ru-RU" sz="3100" dirty="0"/>
              <a:t>У моего приятеля </a:t>
            </a:r>
            <a:r>
              <a:rPr lang="ru-RU" sz="3100" u="sng" dirty="0"/>
              <a:t>в квартире</a:t>
            </a:r>
            <a:r>
              <a:rPr lang="ru-RU" sz="3100" dirty="0"/>
              <a:t> жили два маленьких лисёнка. Это были шустрые и беспокойные зверьки. </a:t>
            </a:r>
            <a:br>
              <a:rPr lang="ru-RU" sz="3100" dirty="0"/>
            </a:br>
            <a:r>
              <a:rPr lang="ru-RU" sz="3100" dirty="0"/>
              <a:t>Днём они спали </a:t>
            </a:r>
            <a:r>
              <a:rPr lang="ru-RU" sz="3100" u="sng" dirty="0"/>
              <a:t>в старом чемодане</a:t>
            </a:r>
            <a:r>
              <a:rPr lang="ru-RU" sz="3100" dirty="0"/>
              <a:t>, а вечером просыпались и начинали играть – носились по всей квартире, прыгали </a:t>
            </a:r>
            <a:r>
              <a:rPr lang="ru-RU" sz="3100" u="sng" dirty="0"/>
              <a:t>на кровать</a:t>
            </a:r>
            <a:r>
              <a:rPr lang="ru-RU" sz="3100" dirty="0"/>
              <a:t>, </a:t>
            </a:r>
            <a:r>
              <a:rPr lang="ru-RU" sz="3100" u="sng" dirty="0"/>
              <a:t>на диван</a:t>
            </a:r>
            <a:r>
              <a:rPr lang="ru-RU" sz="3100" dirty="0"/>
              <a:t>, </a:t>
            </a:r>
            <a:r>
              <a:rPr lang="ru-RU" sz="3100" u="sng" dirty="0"/>
              <a:t>на кресло</a:t>
            </a:r>
            <a:r>
              <a:rPr lang="ru-RU" sz="3100" dirty="0"/>
              <a:t>, залезали </a:t>
            </a:r>
            <a:r>
              <a:rPr lang="ru-RU" sz="3100" u="sng" dirty="0"/>
              <a:t>на подоконник</a:t>
            </a:r>
            <a:r>
              <a:rPr lang="ru-RU" sz="3100" dirty="0"/>
              <a:t> и даже </a:t>
            </a:r>
            <a:r>
              <a:rPr lang="ru-RU" sz="3100" u="sng" dirty="0"/>
              <a:t>на стол</a:t>
            </a:r>
            <a:r>
              <a:rPr lang="ru-RU" sz="3100" dirty="0"/>
              <a:t>. Так разыграются лисята, так расшалятся, что бегают по моему</a:t>
            </a:r>
            <a:r>
              <a:rPr lang="ru-RU" sz="3100" u="sng" dirty="0"/>
              <a:t> </a:t>
            </a:r>
            <a:r>
              <a:rPr lang="ru-RU" sz="3100" dirty="0"/>
              <a:t>приятелю, как по полу, пока тот не прикрикнет на них. Лисята эти были настоящие акробаты. Раз! – и </a:t>
            </a:r>
            <a:r>
              <a:rPr lang="ru-RU" sz="3100" u="sng" dirty="0"/>
              <a:t>на занавеске</a:t>
            </a:r>
            <a:r>
              <a:rPr lang="ru-RU" sz="3100" dirty="0"/>
              <a:t> повиснет, взберётся лисёнок прямо до потолка. Два! – он уже </a:t>
            </a:r>
            <a:r>
              <a:rPr lang="ru-RU" sz="3100" u="sng" dirty="0"/>
              <a:t>на</a:t>
            </a:r>
            <a:r>
              <a:rPr lang="ru-RU" sz="3100" dirty="0"/>
              <a:t> </a:t>
            </a:r>
            <a:r>
              <a:rPr lang="ru-RU" sz="3100" u="sng" dirty="0"/>
              <a:t>высоком шкафу </a:t>
            </a:r>
            <a:r>
              <a:rPr lang="ru-RU" sz="3100" dirty="0"/>
              <a:t>сидит.</a:t>
            </a:r>
            <a:r>
              <a:rPr lang="ru-RU" sz="3100" u="sng" dirty="0"/>
              <a:t> </a:t>
            </a:r>
            <a:r>
              <a:rPr lang="ru-RU" sz="3100" dirty="0"/>
              <a:t>А вот и </a:t>
            </a:r>
            <a:r>
              <a:rPr lang="ru-RU" sz="3100" u="sng" dirty="0"/>
              <a:t>на комоде</a:t>
            </a:r>
            <a:r>
              <a:rPr lang="ru-RU" sz="3100" dirty="0"/>
              <a:t>, а вот оба таскают друг друга за шиворот и катаются кубарем</a:t>
            </a:r>
            <a:r>
              <a:rPr lang="ru-RU" dirty="0"/>
              <a:t>. </a:t>
            </a:r>
          </a:p>
        </p:txBody>
      </p:sp>
    </p:spTree>
    <p:extLst>
      <p:ext uri="{BB962C8B-B14F-4D97-AF65-F5344CB8AC3E}">
        <p14:creationId xmlns:p14="http://schemas.microsoft.com/office/powerpoint/2010/main" val="1315551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3060" y="182880"/>
            <a:ext cx="10355580" cy="6492240"/>
          </a:xfrm>
        </p:spPr>
        <p:txBody>
          <a:bodyPr>
            <a:normAutofit/>
          </a:bodyPr>
          <a:lstStyle/>
          <a:p>
            <a:pPr lvl="0" fontAlgn="base"/>
            <a:r>
              <a:rPr lang="ru-RU" sz="2800" dirty="0"/>
              <a:t>Как-то пришёл он с работы, а лисят нигде нет. Стал он их искать… Заглянул </a:t>
            </a:r>
            <a:r>
              <a:rPr lang="ru-RU" sz="2800" u="sng" dirty="0"/>
              <a:t>на шкаф </a:t>
            </a:r>
            <a:r>
              <a:rPr lang="ru-RU" sz="2800" dirty="0"/>
              <a:t>– </a:t>
            </a:r>
            <a:r>
              <a:rPr lang="ru-RU" sz="2800" u="sng" dirty="0"/>
              <a:t>на шкафу</a:t>
            </a:r>
            <a:r>
              <a:rPr lang="ru-RU" sz="2800" dirty="0"/>
              <a:t> нет. Открыл шкаф – и </a:t>
            </a:r>
            <a:r>
              <a:rPr lang="ru-RU" sz="2800" u="sng" dirty="0"/>
              <a:t>в шкафу</a:t>
            </a:r>
            <a:r>
              <a:rPr lang="ru-RU" sz="2800" dirty="0"/>
              <a:t> тоже нет. Заглянул </a:t>
            </a:r>
            <a:r>
              <a:rPr lang="ru-RU" sz="2800" u="sng" dirty="0"/>
              <a:t>в старый чемодан</a:t>
            </a:r>
            <a:r>
              <a:rPr lang="ru-RU" sz="2800" dirty="0"/>
              <a:t> – </a:t>
            </a:r>
            <a:r>
              <a:rPr lang="ru-RU" sz="2800" u="sng" dirty="0"/>
              <a:t>в чемодане</a:t>
            </a:r>
            <a:r>
              <a:rPr lang="ru-RU" sz="2800" dirty="0"/>
              <a:t> </a:t>
            </a:r>
            <a:r>
              <a:rPr lang="ru-RU" sz="2800" u="sng" dirty="0"/>
              <a:t>нет</a:t>
            </a:r>
            <a:r>
              <a:rPr lang="ru-RU" sz="2800" dirty="0"/>
              <a:t>, пошел </a:t>
            </a:r>
            <a:r>
              <a:rPr lang="ru-RU" sz="2800" u="sng" dirty="0"/>
              <a:t>на кухню</a:t>
            </a:r>
            <a:r>
              <a:rPr lang="ru-RU" sz="2800" dirty="0"/>
              <a:t> – там, </a:t>
            </a:r>
            <a:r>
              <a:rPr lang="ru-RU" sz="2800" u="sng" dirty="0"/>
              <a:t>на кухне</a:t>
            </a:r>
            <a:r>
              <a:rPr lang="ru-RU" sz="2800" dirty="0"/>
              <a:t>, тоже нет. Зашел </a:t>
            </a:r>
            <a:r>
              <a:rPr lang="ru-RU" sz="2800" u="sng" dirty="0"/>
              <a:t>в ванную</a:t>
            </a:r>
            <a:r>
              <a:rPr lang="ru-RU" sz="2800" dirty="0"/>
              <a:t> – и </a:t>
            </a:r>
            <a:r>
              <a:rPr lang="ru-RU" sz="2800" u="sng" dirty="0"/>
              <a:t>в ванной</a:t>
            </a:r>
            <a:r>
              <a:rPr lang="ru-RU" sz="2800" dirty="0"/>
              <a:t> их нет! Куда же они могли деться? </a:t>
            </a:r>
            <a:br>
              <a:rPr lang="ru-RU" sz="2800" dirty="0"/>
            </a:br>
            <a:r>
              <a:rPr lang="ru-RU" sz="2800" dirty="0"/>
              <a:t>И тут мой приятель даже испугался. Устал, сел </a:t>
            </a:r>
            <a:r>
              <a:rPr lang="ru-RU" sz="2800" u="sng" dirty="0"/>
              <a:t>на стул</a:t>
            </a:r>
            <a:r>
              <a:rPr lang="ru-RU" sz="2800" dirty="0"/>
              <a:t>, вытирает лоб. Вдруг видит – охотничий сапог </a:t>
            </a:r>
            <a:r>
              <a:rPr lang="ru-RU" sz="2800" u="sng" dirty="0"/>
              <a:t>в углу</a:t>
            </a:r>
            <a:r>
              <a:rPr lang="ru-RU" sz="2800" dirty="0"/>
              <a:t> зашевелился, поднялся и упал набок. И вдруг поскакал по полу. Так и скачет, перевёртывается, подпрыгивает. Что за чудо такое? Глядит он – а в сапоге рыжий хвост. Схватил мой приятель сапог и вытряхнул сначала одного, а потом и другого лисёнка. Вот какие ловкачи эти лисята! </a:t>
            </a:r>
            <a:br>
              <a:rPr lang="ru-RU" sz="2800" dirty="0"/>
            </a:br>
            <a:endParaRPr lang="ru-RU" sz="2800" dirty="0"/>
          </a:p>
        </p:txBody>
      </p:sp>
    </p:spTree>
    <p:extLst>
      <p:ext uri="{BB962C8B-B14F-4D97-AF65-F5344CB8AC3E}">
        <p14:creationId xmlns:p14="http://schemas.microsoft.com/office/powerpoint/2010/main" val="311923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8985" y="0"/>
            <a:ext cx="9510975" cy="6858000"/>
          </a:xfrm>
        </p:spPr>
        <p:txBody>
          <a:bodyPr>
            <a:normAutofit fontScale="90000"/>
          </a:bodyPr>
          <a:lstStyle/>
          <a:p>
            <a:r>
              <a:rPr lang="ru-RU" sz="4400" b="1" dirty="0">
                <a:latin typeface="Times New Roman" panose="02020603050405020304" pitchFamily="18" charset="0"/>
                <a:cs typeface="Times New Roman" panose="02020603050405020304" pitchFamily="18" charset="0"/>
              </a:rPr>
              <a:t>Построение урока русского языка как неродного</a:t>
            </a:r>
            <a:r>
              <a:rPr lang="ru-RU" sz="5400" b="1" dirty="0">
                <a:latin typeface="Times New Roman" panose="02020603050405020304" pitchFamily="18" charset="0"/>
                <a:cs typeface="Times New Roman" panose="02020603050405020304" pitchFamily="18" charset="0"/>
              </a:rPr>
              <a:t/>
            </a:r>
            <a:br>
              <a:rPr lang="ru-RU" sz="5400" b="1"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организационный момент; установка и цель урока; </a:t>
            </a:r>
            <a:br>
              <a:rPr lang="ru-RU" sz="4000"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введение нового материала; </a:t>
            </a:r>
            <a:br>
              <a:rPr lang="ru-RU" sz="4000"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тренировка; формирование навыков и их контроль; </a:t>
            </a:r>
            <a:br>
              <a:rPr lang="ru-RU" sz="4000"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формирование и развитие умений во всех видах речевой деятельности; </a:t>
            </a:r>
            <a:br>
              <a:rPr lang="ru-RU" sz="4000"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оценка деятельности учащихся; </a:t>
            </a:r>
            <a:br>
              <a:rPr lang="ru-RU" sz="4000"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формулирование и запись домашнего задания. </a:t>
            </a:r>
            <a:r>
              <a:rPr lang="ru-RU" sz="5400" b="1" dirty="0">
                <a:latin typeface="Times New Roman" panose="02020603050405020304" pitchFamily="18" charset="0"/>
                <a:cs typeface="Times New Roman" panose="02020603050405020304" pitchFamily="18" charset="0"/>
              </a:rPr>
              <a:t/>
            </a:r>
            <a:br>
              <a:rPr lang="ru-RU" sz="5400" b="1" dirty="0">
                <a:latin typeface="Times New Roman" panose="02020603050405020304" pitchFamily="18" charset="0"/>
                <a:cs typeface="Times New Roman" panose="02020603050405020304" pitchFamily="18" charset="0"/>
              </a:rPr>
            </a:br>
            <a:endParaRPr lang="ru-RU"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803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3060" y="182880"/>
            <a:ext cx="10195560" cy="6423660"/>
          </a:xfrm>
        </p:spPr>
        <p:txBody>
          <a:bodyPr>
            <a:normAutofit fontScale="90000"/>
          </a:bodyPr>
          <a:lstStyle/>
          <a:p>
            <a:pPr indent="449580">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Лисята (адаптированный текст № 2)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1.	У моего приятеля в квартире жили два маленьких лисёнка. Днём они спали в старом чемодане, а вечером просыпались и начинали играть. Они бегали по всей квартире, прыгали на кровать, на диван, на кресло, на подоконник и даже на стол.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2.	Так разыграются лисята, что бегают по моему приятелю, как по полу. Лисята эти были настоящие акробаты. Раз! – и по занавеске поднимается лисёнок прямо к потолку. Два! – он уже по высокому шкафу взбирается, а вот он бегает по комоду. А вот оба таскают друг друга за шиворот и катаются кубарем.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3371639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182880"/>
            <a:ext cx="10264140" cy="6515100"/>
          </a:xfrm>
        </p:spPr>
        <p:txBody>
          <a:bodyPr>
            <a:normAutofit fontScale="90000"/>
          </a:bodyPr>
          <a:lstStyle/>
          <a:p>
            <a:pPr indent="449580">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3.	Как-то пришёл он с работы, а лисят нигде нет. Стал он ходить по квартире, искать их. Подошёл к шкафу – на шкафу нет, и в шкафу тоже нет. Подошёл к чемодану – в чемодане нет, подошёл к комоду – там тоже нет!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4.	И тут мой приятель даже испугался. Устал, подошел к дивану, сел и не знает, что делать. Вдруг видит – охотничий сапог в углу зашевелился и начал скакать по полу. Что это за чудо такое? Наклонился он к сапогу, смотрит, а в сапоге рыжий хвост. Взял мой приятель сапог и вытряхнул сначала одного, а потом и другого лисёнка.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870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1660" y="205740"/>
            <a:ext cx="10172700" cy="6423660"/>
          </a:xfrm>
        </p:spPr>
        <p:txBody>
          <a:bodyPr/>
          <a:lstStyle/>
          <a:p>
            <a:pPr indent="90170">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Определяем грамматические темы для текста № 2.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Грамматические темы: Винительный и Предложный падежи сущ.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Грамматические модели: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Вин. </a:t>
            </a:r>
            <a:r>
              <a:rPr lang="ru-RU" dirty="0" err="1">
                <a:latin typeface="Times New Roman" panose="02020603050405020304" pitchFamily="18" charset="0"/>
                <a:ea typeface="Calibri" panose="020F0502020204030204" pitchFamily="34" charset="0"/>
                <a:cs typeface="Times New Roman" panose="02020603050405020304" pitchFamily="18" charset="0"/>
              </a:rPr>
              <a:t>пад</a:t>
            </a:r>
            <a:r>
              <a:rPr lang="ru-RU" dirty="0">
                <a:latin typeface="Times New Roman" panose="02020603050405020304" pitchFamily="18" charset="0"/>
                <a:ea typeface="Calibri" panose="020F0502020204030204" pitchFamily="34" charset="0"/>
                <a:cs typeface="Times New Roman" panose="02020603050405020304" pitchFamily="18" charset="0"/>
              </a:rPr>
              <a:t>.  	 		          Предл. </a:t>
            </a:r>
            <a:r>
              <a:rPr lang="ru-RU" dirty="0" err="1">
                <a:latin typeface="Times New Roman" panose="02020603050405020304" pitchFamily="18" charset="0"/>
                <a:ea typeface="Calibri" panose="020F0502020204030204" pitchFamily="34" charset="0"/>
                <a:cs typeface="Times New Roman" panose="02020603050405020304" pitchFamily="18" charset="0"/>
              </a:rPr>
              <a:t>пад</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куда? 	  	 	  </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где?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на кровать 	 	</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в квартире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прыгать, залезать… 	 	жить, спать…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2007653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8780" y="982980"/>
            <a:ext cx="10241280" cy="5875020"/>
          </a:xfrm>
        </p:spPr>
        <p:txBody>
          <a:bodyPr/>
          <a:lstStyle/>
          <a:p>
            <a:pPr indent="90170">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Определяем грамматические темы для текста № 3.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Грамматическая тема: Дательный падеж сущ.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Грамматическая модель: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	бегать  	(по чему?)  	 	по квартире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157073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65960" y="624110"/>
            <a:ext cx="9538651" cy="5776690"/>
          </a:xfrm>
        </p:spPr>
        <p:txBody>
          <a:bodyPr>
            <a:normAutofit/>
          </a:bodyPr>
          <a:lstStyle/>
          <a:p>
            <a:r>
              <a:rPr lang="ru-RU" b="1" dirty="0">
                <a:latin typeface="Times New Roman" panose="02020603050405020304" pitchFamily="18" charset="0"/>
                <a:cs typeface="Times New Roman" panose="02020603050405020304" pitchFamily="18" charset="0"/>
              </a:rPr>
              <a:t>Начало урока </a:t>
            </a:r>
            <a:r>
              <a:rPr lang="ru-RU" dirty="0">
                <a:latin typeface="Times New Roman" panose="02020603050405020304" pitchFamily="18" charset="0"/>
                <a:cs typeface="Times New Roman" panose="02020603050405020304" pitchFamily="18" charset="0"/>
              </a:rPr>
              <a:t>лучше связать с фронтальной работой – организационной формой деятельности, в которую включается весь учебный коллектив.</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Главные задачи решаются в </a:t>
            </a:r>
            <a:r>
              <a:rPr lang="ru-RU" b="1" dirty="0">
                <a:latin typeface="Times New Roman" panose="02020603050405020304" pitchFamily="18" charset="0"/>
                <a:cs typeface="Times New Roman" panose="02020603050405020304" pitchFamily="18" charset="0"/>
              </a:rPr>
              <a:t>основной части </a:t>
            </a:r>
            <a:r>
              <a:rPr lang="ru-RU" dirty="0">
                <a:latin typeface="Times New Roman" panose="02020603050405020304" pitchFamily="18" charset="0"/>
                <a:cs typeface="Times New Roman" panose="02020603050405020304" pitchFamily="18" charset="0"/>
              </a:rPr>
              <a:t>урока.</a:t>
            </a:r>
            <a:br>
              <a:rPr lang="ru-RU"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Заключительная часть </a:t>
            </a:r>
            <a:r>
              <a:rPr lang="ru-RU" dirty="0">
                <a:latin typeface="Times New Roman" panose="02020603050405020304" pitchFamily="18" charset="0"/>
                <a:cs typeface="Times New Roman" panose="02020603050405020304" pitchFamily="18" charset="0"/>
              </a:rPr>
              <a:t>урока, как правило, посвящается подведению итогов </a:t>
            </a:r>
            <a:r>
              <a:rPr lang="ru-RU" dirty="0" smtClean="0">
                <a:latin typeface="Times New Roman" panose="02020603050405020304" pitchFamily="18" charset="0"/>
                <a:cs typeface="Times New Roman" panose="02020603050405020304" pitchFamily="18" charset="0"/>
              </a:rPr>
              <a:t>работы.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67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b="1" dirty="0" smtClean="0">
                <a:latin typeface="Times New Roman" panose="02020603050405020304" pitchFamily="18" charset="0"/>
                <a:cs typeface="Times New Roman" panose="02020603050405020304" pitchFamily="18" charset="0"/>
              </a:rPr>
              <a:t>Планирование уроков</a:t>
            </a:r>
            <a:endParaRPr lang="ru-RU" sz="4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080260" y="1485900"/>
            <a:ext cx="9424352" cy="5326380"/>
          </a:xfrm>
        </p:spPr>
        <p:txBody>
          <a:bodyPr>
            <a:noAutofit/>
          </a:bodyPr>
          <a:lstStyle/>
          <a:p>
            <a:r>
              <a:rPr lang="ru-RU" sz="3200" dirty="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этапы </a:t>
            </a:r>
            <a:r>
              <a:rPr lang="ru-RU" sz="3600" dirty="0">
                <a:latin typeface="Times New Roman" panose="02020603050405020304" pitchFamily="18" charset="0"/>
                <a:cs typeface="Times New Roman" panose="02020603050405020304" pitchFamily="18" charset="0"/>
              </a:rPr>
              <a:t>урока должны характеризоваться связностью, тематическим единством урока; </a:t>
            </a:r>
          </a:p>
          <a:p>
            <a:r>
              <a:rPr lang="ru-RU" sz="3600" dirty="0" smtClean="0">
                <a:latin typeface="Times New Roman" panose="02020603050405020304" pitchFamily="18" charset="0"/>
                <a:cs typeface="Times New Roman" panose="02020603050405020304" pitchFamily="18" charset="0"/>
              </a:rPr>
              <a:t> этапы </a:t>
            </a:r>
            <a:r>
              <a:rPr lang="ru-RU" sz="3600" dirty="0">
                <a:latin typeface="Times New Roman" panose="02020603050405020304" pitchFamily="18" charset="0"/>
                <a:cs typeface="Times New Roman" panose="02020603050405020304" pitchFamily="18" charset="0"/>
              </a:rPr>
              <a:t>урока должны быть логично и последовательно выстроены, к примеру, трудные, операционные задания могут предшествовать не менее трудным, но интересным (чтение фабульного текста, обсуждение актуальной проблемы); </a:t>
            </a:r>
          </a:p>
        </p:txBody>
      </p:sp>
    </p:spTree>
    <p:extLst>
      <p:ext uri="{BB962C8B-B14F-4D97-AF65-F5344CB8AC3E}">
        <p14:creationId xmlns:p14="http://schemas.microsoft.com/office/powerpoint/2010/main" val="244611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4500" y="274321"/>
            <a:ext cx="9921240" cy="6186309"/>
          </a:xfrm>
          <a:prstGeom prst="rect">
            <a:avLst/>
          </a:prstGeom>
        </p:spPr>
        <p:txBody>
          <a:bodyPr wrap="square">
            <a:spAutoFit/>
          </a:bodyPr>
          <a:lstStyle/>
          <a:p>
            <a:r>
              <a:rPr lang="ru-RU" dirty="0" smtClean="0"/>
              <a:t>	</a:t>
            </a:r>
            <a:r>
              <a:rPr lang="ru-RU" sz="3600" dirty="0" smtClean="0">
                <a:latin typeface="Times New Roman" panose="02020603050405020304" pitchFamily="18" charset="0"/>
                <a:cs typeface="Times New Roman" panose="02020603050405020304" pitchFamily="18" charset="0"/>
              </a:rPr>
              <a:t>объединяя </a:t>
            </a:r>
            <a:r>
              <a:rPr lang="ru-RU" sz="3600" dirty="0">
                <a:latin typeface="Times New Roman" panose="02020603050405020304" pitchFamily="18" charset="0"/>
                <a:cs typeface="Times New Roman" panose="02020603050405020304" pitchFamily="18" charset="0"/>
              </a:rPr>
              <a:t>этапы урока общим замыслом и формой проведения (например, </a:t>
            </a:r>
            <a:r>
              <a:rPr lang="ru-RU" sz="3600" dirty="0" err="1">
                <a:latin typeface="Times New Roman" panose="02020603050405020304" pitchFamily="18" charset="0"/>
                <a:cs typeface="Times New Roman" panose="02020603050405020304" pitchFamily="18" charset="0"/>
              </a:rPr>
              <a:t>урокэкскурсия</a:t>
            </a:r>
            <a:r>
              <a:rPr lang="ru-RU" sz="3600" dirty="0">
                <a:latin typeface="Times New Roman" panose="02020603050405020304" pitchFamily="18" charset="0"/>
                <a:cs typeface="Times New Roman" panose="02020603050405020304" pitchFamily="18" charset="0"/>
              </a:rPr>
              <a:t>), следует обеспечить вербальную связь урока («Сначала сделаем…, потом…»), т.е. каждый последующий этап урока связывается «мостиком» с предыдущим; </a:t>
            </a:r>
          </a:p>
          <a:p>
            <a:r>
              <a:rPr lang="ru-RU" sz="3600" dirty="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наиболее </a:t>
            </a:r>
            <a:r>
              <a:rPr lang="ru-RU" sz="3600" dirty="0">
                <a:latin typeface="Times New Roman" panose="02020603050405020304" pitchFamily="18" charset="0"/>
                <a:cs typeface="Times New Roman" panose="02020603050405020304" pitchFamily="18" charset="0"/>
              </a:rPr>
              <a:t>строго организованные части урока – его начало и конец, вместе с тем так называемые подвижные задания лучше сосредоточить в окончательной фазе урока, когда учащиеся устали;  </a:t>
            </a:r>
          </a:p>
        </p:txBody>
      </p:sp>
    </p:spTree>
    <p:extLst>
      <p:ext uri="{BB962C8B-B14F-4D97-AF65-F5344CB8AC3E}">
        <p14:creationId xmlns:p14="http://schemas.microsoft.com/office/powerpoint/2010/main" val="15041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800" y="297180"/>
            <a:ext cx="9235440" cy="2862322"/>
          </a:xfrm>
          <a:prstGeom prst="rect">
            <a:avLst/>
          </a:prstGeom>
        </p:spPr>
        <p:txBody>
          <a:bodyPr wrap="square">
            <a:spAutoFit/>
          </a:bodyPr>
          <a:lstStyle/>
          <a:p>
            <a:r>
              <a:rPr lang="ru-RU" dirty="0"/>
              <a:t>	</a:t>
            </a:r>
            <a:r>
              <a:rPr lang="ru-RU" sz="3600" dirty="0">
                <a:latin typeface="Times New Roman" panose="02020603050405020304" pitchFamily="18" charset="0"/>
                <a:cs typeface="Times New Roman" panose="02020603050405020304" pitchFamily="18" charset="0"/>
              </a:rPr>
              <a:t>урок следует заканчивать на позитивной ноте, что пролонгирует мотивацию, укрепляет веру учащихся в свои способности</a:t>
            </a:r>
            <a:r>
              <a:rPr lang="ru-RU" sz="3600" dirty="0" smtClean="0">
                <a:latin typeface="Times New Roman" panose="02020603050405020304" pitchFamily="18" charset="0"/>
                <a:cs typeface="Times New Roman" panose="02020603050405020304" pitchFamily="18" charset="0"/>
              </a:rPr>
              <a:t>.</a:t>
            </a:r>
          </a:p>
          <a:p>
            <a:endParaRPr lang="ru-RU" sz="3600" dirty="0">
              <a:latin typeface="Times New Roman" panose="02020603050405020304" pitchFamily="18" charset="0"/>
              <a:cs typeface="Times New Roman" panose="02020603050405020304" pitchFamily="18" charset="0"/>
            </a:endParaRPr>
          </a:p>
          <a:p>
            <a:r>
              <a:rPr lang="ru-RU" sz="3600" dirty="0" smtClean="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3450361" y="2557461"/>
            <a:ext cx="5992318" cy="3987615"/>
          </a:xfrm>
          <a:prstGeom prst="rect">
            <a:avLst/>
          </a:prstGeom>
        </p:spPr>
      </p:pic>
    </p:spTree>
    <p:extLst>
      <p:ext uri="{BB962C8B-B14F-4D97-AF65-F5344CB8AC3E}">
        <p14:creationId xmlns:p14="http://schemas.microsoft.com/office/powerpoint/2010/main" val="3664811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b="1" dirty="0">
                <a:latin typeface="Times New Roman" panose="02020603050405020304" pitchFamily="18" charset="0"/>
                <a:cs typeface="Times New Roman" panose="02020603050405020304" pitchFamily="18" charset="0"/>
              </a:rPr>
              <a:t>Планирование урока.</a:t>
            </a:r>
          </a:p>
        </p:txBody>
      </p:sp>
      <p:sp>
        <p:nvSpPr>
          <p:cNvPr id="3" name="Объект 2"/>
          <p:cNvSpPr>
            <a:spLocks noGrp="1"/>
          </p:cNvSpPr>
          <p:nvPr>
            <p:ph idx="1"/>
          </p:nvPr>
        </p:nvSpPr>
        <p:spPr>
          <a:xfrm>
            <a:off x="2034540" y="1325880"/>
            <a:ext cx="9921240" cy="5166360"/>
          </a:xfrm>
        </p:spPr>
        <p:txBody>
          <a:bodyPr/>
          <a:lstStyle/>
          <a:p>
            <a:r>
              <a:rPr lang="ru-RU" sz="3600" dirty="0">
                <a:latin typeface="Times New Roman" panose="02020603050405020304" pitchFamily="18" charset="0"/>
                <a:cs typeface="Times New Roman" panose="02020603050405020304" pitchFamily="18" charset="0"/>
              </a:rPr>
              <a:t>Тематический план рассчитан на серию уроков, объединенных одной темой; его задача – определение промежуточных целей обучения, объема изучаемого материала, последовательности его усвоения в рамках темы, раздела. Тематический план – своего рода средство контроля за своевременным прохождением учебной программы</a:t>
            </a:r>
            <a:r>
              <a:rPr lang="ru-RU" dirty="0"/>
              <a:t>.</a:t>
            </a:r>
          </a:p>
        </p:txBody>
      </p:sp>
    </p:spTree>
    <p:extLst>
      <p:ext uri="{BB962C8B-B14F-4D97-AF65-F5344CB8AC3E}">
        <p14:creationId xmlns:p14="http://schemas.microsoft.com/office/powerpoint/2010/main" val="228050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0"/>
            <a:ext cx="8911687" cy="1303020"/>
          </a:xfrm>
        </p:spPr>
        <p:txBody>
          <a:bodyPr>
            <a:normAutofit/>
          </a:bodyPr>
          <a:lstStyle/>
          <a:p>
            <a:pPr algn="ctr"/>
            <a:r>
              <a:rPr lang="ru-RU" sz="4400" b="1" dirty="0">
                <a:latin typeface="Times New Roman" panose="02020603050405020304" pitchFamily="18" charset="0"/>
                <a:cs typeface="Times New Roman" panose="02020603050405020304" pitchFamily="18" charset="0"/>
              </a:rPr>
              <a:t>Поурочный план </a:t>
            </a:r>
          </a:p>
        </p:txBody>
      </p:sp>
      <p:sp>
        <p:nvSpPr>
          <p:cNvPr id="3" name="Объект 2"/>
          <p:cNvSpPr>
            <a:spLocks noGrp="1"/>
          </p:cNvSpPr>
          <p:nvPr>
            <p:ph idx="1"/>
          </p:nvPr>
        </p:nvSpPr>
        <p:spPr>
          <a:xfrm>
            <a:off x="1645920" y="800100"/>
            <a:ext cx="10264140" cy="6057900"/>
          </a:xfrm>
        </p:spPr>
        <p:txBody>
          <a:bodyPr>
            <a:normAutofit/>
          </a:bodyPr>
          <a:lstStyle/>
          <a:p>
            <a:pPr marL="0" indent="0">
              <a:buNone/>
            </a:pPr>
            <a:r>
              <a:rPr lang="ru-RU" sz="3200" dirty="0">
                <a:latin typeface="Times New Roman" panose="02020603050405020304" pitchFamily="18" charset="0"/>
                <a:cs typeface="Times New Roman" panose="02020603050405020304" pitchFamily="18" charset="0"/>
              </a:rPr>
              <a:t>а) определение цели урока и постановка конкретных задач; </a:t>
            </a:r>
            <a:endParaRPr lang="ru-RU" sz="3200" dirty="0" smtClean="0">
              <a:latin typeface="Times New Roman" panose="02020603050405020304" pitchFamily="18" charset="0"/>
              <a:cs typeface="Times New Roman" panose="02020603050405020304" pitchFamily="18" charset="0"/>
            </a:endParaRPr>
          </a:p>
          <a:p>
            <a:pPr marL="0" indent="0">
              <a:buNone/>
            </a:pPr>
            <a:r>
              <a:rPr lang="ru-RU" sz="3200" dirty="0" smtClean="0">
                <a:latin typeface="Times New Roman" panose="02020603050405020304" pitchFamily="18" charset="0"/>
                <a:cs typeface="Times New Roman" panose="02020603050405020304" pitchFamily="18" charset="0"/>
              </a:rPr>
              <a:t>б</a:t>
            </a:r>
            <a:r>
              <a:rPr lang="ru-RU" sz="3200" dirty="0">
                <a:latin typeface="Times New Roman" panose="02020603050405020304" pitchFamily="18" charset="0"/>
                <a:cs typeface="Times New Roman" panose="02020603050405020304" pitchFamily="18" charset="0"/>
              </a:rPr>
              <a:t>) указание на используемые материалы и оснащение урока; </a:t>
            </a:r>
            <a:endParaRPr lang="ru-RU" sz="3200" dirty="0" smtClean="0">
              <a:latin typeface="Times New Roman" panose="02020603050405020304" pitchFamily="18" charset="0"/>
              <a:cs typeface="Times New Roman" panose="02020603050405020304" pitchFamily="18" charset="0"/>
            </a:endParaRPr>
          </a:p>
          <a:p>
            <a:pPr marL="0" indent="0">
              <a:buNone/>
            </a:pPr>
            <a:r>
              <a:rPr lang="ru-RU" sz="3200" dirty="0" smtClean="0">
                <a:latin typeface="Times New Roman" panose="02020603050405020304" pitchFamily="18" charset="0"/>
                <a:cs typeface="Times New Roman" panose="02020603050405020304" pitchFamily="18" charset="0"/>
              </a:rPr>
              <a:t>в</a:t>
            </a:r>
            <a:r>
              <a:rPr lang="ru-RU" sz="3200" dirty="0">
                <a:latin typeface="Times New Roman" panose="02020603050405020304" pitchFamily="18" charset="0"/>
                <a:cs typeface="Times New Roman" panose="02020603050405020304" pitchFamily="18" charset="0"/>
              </a:rPr>
              <a:t>) описание последовательности упражнений и коммуникативных заданий, а также режима работы, в котором они должны выполняться (парная – групповая – индивидуальная, самостоятельная – с опорами и др.); </a:t>
            </a:r>
            <a:endParaRPr lang="ru-RU" sz="3200" dirty="0" smtClean="0">
              <a:latin typeface="Times New Roman" panose="02020603050405020304" pitchFamily="18" charset="0"/>
              <a:cs typeface="Times New Roman" panose="02020603050405020304" pitchFamily="18" charset="0"/>
            </a:endParaRPr>
          </a:p>
          <a:p>
            <a:pPr marL="0" indent="0">
              <a:buNone/>
            </a:pPr>
            <a:r>
              <a:rPr lang="ru-RU" sz="3200" dirty="0" smtClean="0">
                <a:latin typeface="Times New Roman" panose="02020603050405020304" pitchFamily="18" charset="0"/>
                <a:cs typeface="Times New Roman" panose="02020603050405020304" pitchFamily="18" charset="0"/>
              </a:rPr>
              <a:t>г</a:t>
            </a:r>
            <a:r>
              <a:rPr lang="ru-RU" sz="3200" dirty="0">
                <a:latin typeface="Times New Roman" panose="02020603050405020304" pitchFamily="18" charset="0"/>
                <a:cs typeface="Times New Roman" panose="02020603050405020304" pitchFamily="18" charset="0"/>
              </a:rPr>
              <a:t>) определение способов и объема контроля усвоенного материала и описание ближайших учебных перспектив; д) очерчивание объема и содержания домашней работы. </a:t>
            </a:r>
          </a:p>
        </p:txBody>
      </p:sp>
    </p:spTree>
    <p:extLst>
      <p:ext uri="{BB962C8B-B14F-4D97-AF65-F5344CB8AC3E}">
        <p14:creationId xmlns:p14="http://schemas.microsoft.com/office/powerpoint/2010/main" val="173473967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734</TotalTime>
  <Words>689</Words>
  <Application>Microsoft Office PowerPoint</Application>
  <PresentationFormat>Широкоэкранный</PresentationFormat>
  <Paragraphs>109</Paragraphs>
  <Slides>33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Arial</vt:lpstr>
      <vt:lpstr>Calibri</vt:lpstr>
      <vt:lpstr>Century Gothic</vt:lpstr>
      <vt:lpstr>Times New Roman</vt:lpstr>
      <vt:lpstr>Wingdings 3</vt:lpstr>
      <vt:lpstr>Легкий дым</vt:lpstr>
      <vt:lpstr>1. Формы работы при обучении русскому языку как неродному</vt:lpstr>
      <vt:lpstr>Создание коллективной формы работы</vt:lpstr>
      <vt:lpstr>Построение урока русского языка как неродного – организационный момент; установка и цель урока;  – введение нового материала;  – тренировка; формирование навыков и их контроль;  – формирование и развитие умений во всех видах речевой деятельности;  – оценка деятельности учащихся;  – формулирование и запись домашнего задания.  </vt:lpstr>
      <vt:lpstr>Начало урока лучше связать с фронтальной работой – организационной формой деятельности, в которую включается весь учебный коллектив. Главные задачи решаются в основной части урока. Заключительная часть урока, как правило, посвящается подведению итогов работы.</vt:lpstr>
      <vt:lpstr>Планирование уроков</vt:lpstr>
      <vt:lpstr>Презентация PowerPoint</vt:lpstr>
      <vt:lpstr>Презентация PowerPoint</vt:lpstr>
      <vt:lpstr>Планирование урока.</vt:lpstr>
      <vt:lpstr>Поурочный план </vt:lpstr>
      <vt:lpstr>2. Особенности обучения чтению детей-билингвов. </vt:lpstr>
      <vt:lpstr>Углубленное чтение </vt:lpstr>
      <vt:lpstr>Презентация PowerPoint</vt:lpstr>
      <vt:lpstr>Презентация PowerPoint</vt:lpstr>
      <vt:lpstr>Презентация PowerPoint</vt:lpstr>
      <vt:lpstr>Презентация PowerPoint</vt:lpstr>
      <vt:lpstr>Презентация PowerPoint</vt:lpstr>
      <vt:lpstr>К речевым упражнениям относятся все виды заданий, обучающих передаче мыслей</vt:lpstr>
      <vt:lpstr>3. Обучение аудированию на основном этапе. Методические рекомендации.</vt:lpstr>
      <vt:lpstr>Презентация PowerPoint</vt:lpstr>
      <vt:lpstr>Презентация PowerPoint</vt:lpstr>
      <vt:lpstr>Фрагмент оригинального текста:   Бывает часто, что в городах на пожарах остаются дети в домах и их нельзя вытащить, потому что они от испуга спрячутся и молчат, а от дыма нельзя их рассмотреть. Для этого в Лондоне приучены собаки. Собаки эти живут с пожарными, и когда загорится дом, то пожарные посылают собак вытаскивать детей. Одна такая собака в Лондоне спасла двенадцать детей; ее звали Боб.  </vt:lpstr>
      <vt:lpstr>Презентация PowerPoint</vt:lpstr>
      <vt:lpstr>Пример работы с текстом второго типа.  АДАПТАЦИЯ-приспособление.   Текст-модель. </vt:lpstr>
      <vt:lpstr>Презентация PowerPoint</vt:lpstr>
      <vt:lpstr>Мать плакала (отчего?) от радости. Девочка была жива. Когда начался пожар, она испугалась и залезла под кровать. Собака нашла её и вытащила (откуда?) из-под кровати.  Пожарные гладили и хвалили собаку, но она побежала назад. Люди думали, что в доме есть кто-то живой. Собака вбежала в дом и скоро выбежала назад. В зубах она чтото держала.  Вдруг все засмеялись. В зубах Пальма держала большую красивую куклу.  </vt:lpstr>
      <vt:lpstr>Лисята (Оригинальный текст)    У охотника жили в комнате два маленьких лисёнка.  Это были шустрые и беспокойные зверьки.  Днём они спали под кроватью, а к ночи просыпались и поднимали возню – носились по всей комнате до самого утра. Так разыграются лисята, так расшалятся, что бегают по моему приятелю, как по полу, пока тот не прикрикнет на них.  Эти лисята были настоящие ловкачи.  Раз! – и по занавеске взберётся лисёнок прямо до самого верха.  Два! – он уже на высоком шкафу.  А вот и на комоде, а вот оба таскают друг друга за шиворот.  Как-то пришёл охотник со службы, а лисят нет. Стал он их искать… </vt:lpstr>
      <vt:lpstr>Заглянул на шкаф – на шкафу нет.  Отодвинул комод – и там нет никого.  И под стульями нет.  И под кроватью нет.  И тут мой приятель даже испугался. Видит – охотничий сапог, что лежал в углу, шевельнулся, поднялся, свалился набок.  И вдруг поскакал по полу. Так и скачет, перевёртывается, подпрыгивает.  Что за чудо такое?  Подскочил сапог поближе.  Глядит охотник – из сапога хвост высовывается. Схватил он лисёнка за хвост и вытащил из сапога, встряхнул сапог – и другой выскочил.  Вот какие ловкачи!  </vt:lpstr>
      <vt:lpstr>Лисята (адаптированный текст № 1)   У моего приятеля в квартире жили два маленьких лисёнка. Это были шустрые и беспокойные зверьки.  Днём они спали в старом чемодане, а вечером просыпались и начинали играть – носились по всей квартире, прыгали на кровать, на диван, на кресло, залезали на подоконник и даже на стол. Так разыграются лисята, так расшалятся, что бегают по моему приятелю, как по полу, пока тот не прикрикнет на них. Лисята эти были настоящие акробаты. Раз! – и на занавеске повиснет, взберётся лисёнок прямо до потолка. Два! – он уже на высоком шкафу сидит. А вот и на комоде, а вот оба таскают друг друга за шиворот и катаются кубарем. </vt:lpstr>
      <vt:lpstr>Как-то пришёл он с работы, а лисят нигде нет. Стал он их искать… Заглянул на шкаф – на шкафу нет. Открыл шкаф – и в шкафу тоже нет. Заглянул в старый чемодан – в чемодане нет, пошел на кухню – там, на кухне, тоже нет. Зашел в ванную – и в ванной их нет! Куда же они могли деться?  И тут мой приятель даже испугался. Устал, сел на стул, вытирает лоб. Вдруг видит – охотничий сапог в углу зашевелился, поднялся и упал набок. И вдруг поскакал по полу. Так и скачет, перевёртывается, подпрыгивает. Что за чудо такое? Глядит он – а в сапоге рыжий хвост. Схватил мой приятель сапог и вытряхнул сначала одного, а потом и другого лисёнка. Вот какие ловкачи эти лисята!  </vt:lpstr>
      <vt:lpstr>Лисята (адаптированный текст № 2)  1. У моего приятеля в квартире жили два маленьких лисёнка. Днём они спали в старом чемодане, а вечером просыпались и начинали играть. Они бегали по всей квартире, прыгали на кровать, на диван, на кресло, на подоконник и даже на стол.  2. Так разыграются лисята, что бегают по моему приятелю, как по полу. Лисята эти были настоящие акробаты. Раз! – и по занавеске поднимается лисёнок прямо к потолку. Два! – он уже по высокому шкафу взбирается, а вот он бегает по комоду. А вот оба таскают друг друга за шиворот и катаются кубарем.  </vt:lpstr>
      <vt:lpstr>3. Как-то пришёл он с работы, а лисят нигде нет. Стал он ходить по квартире, искать их. Подошёл к шкафу – на шкафу нет, и в шкафу тоже нет. Подошёл к чемодану – в чемодане нет, подошёл к комоду – там тоже нет!  4. И тут мой приятель даже испугался. Устал, подошел к дивану, сел и не знает, что делать. Вдруг видит – охотничий сапог в углу зашевелился и начал скакать по полу. Что это за чудо такое? Наклонился он к сапогу, смотрит, а в сапоге рыжий хвост. Взял мой приятель сапог и вытряхнул сначала одного, а потом и другого лисёнка. </vt:lpstr>
      <vt:lpstr>Определяем грамматические темы для текста № 2.  Грамматические темы: Винительный и Предложный падежи сущ.  Грамматические модели:  Вин. пад.                Предл. пад.  куда?                          где?  на кровать                  в квартире  прыгать, залезать…    жить, спать…  </vt:lpstr>
      <vt:lpstr>Определяем грамматические темы для текста № 3.  Грамматическая тема: Дательный падеж сущ.  Грамматическая модель:   бегать   (по чему?)     по квартире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Oksana</dc:creator>
  <cp:lastModifiedBy>Оксана Харитонова</cp:lastModifiedBy>
  <cp:revision>14</cp:revision>
  <dcterms:created xsi:type="dcterms:W3CDTF">2021-04-18T08:48:07Z</dcterms:created>
  <dcterms:modified xsi:type="dcterms:W3CDTF">2025-02-04T10:18:14Z</dcterms:modified>
</cp:coreProperties>
</file>