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4F9E"/>
    <a:srgbClr val="267CBC"/>
    <a:srgbClr val="009A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3" autoAdjust="0"/>
    <p:restoredTop sz="94660"/>
  </p:normalViewPr>
  <p:slideViewPr>
    <p:cSldViewPr snapToGrid="0">
      <p:cViewPr>
        <p:scale>
          <a:sx n="100" d="100"/>
          <a:sy n="100" d="100"/>
        </p:scale>
        <p:origin x="58" y="3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1916C8-795C-4CA0-BECD-DD389DE222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5D40E4F-67D4-4B98-AED6-FA5B0EFACF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018D812-C681-4A59-BCB2-211FB3A31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B51A4-C8C2-4DBF-B7A3-FB2762DDA66E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906434D-A1B7-49A4-95AC-F52D5D8F0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05D8A9-D66F-451E-968A-B48DC6165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1E13A-7736-4120-825C-3E00CEBC36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488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2B23A2-DD3B-4301-B303-80C197DF0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D44CB8F-8B24-41E3-AFC6-6C36DC94B2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A030261-2C70-433F-8ADA-4B58FFBA7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B51A4-C8C2-4DBF-B7A3-FB2762DDA66E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CA317D-1576-4128-A343-5710D3860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D3F6291-25D5-4DCB-8D10-4DE6B51ED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1E13A-7736-4120-825C-3E00CEBC36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9860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6306D06-89F7-41DD-BF86-7B27380A1E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57D2A5A-320F-4409-A1BA-99A91630E2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65DA04-09E0-4FCC-A9B7-8D351DE2E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B51A4-C8C2-4DBF-B7A3-FB2762DDA66E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4281836-F9F9-49D1-8192-F1734EB42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D3903C-BF84-4E66-91ED-543D709AB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1E13A-7736-4120-825C-3E00CEBC36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325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2286F4-BA4D-4C33-B953-B58D89ECF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F398E1-0DB5-4291-AFAF-E964FD9B68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3E1B191-E802-4985-9E02-498B8A681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B51A4-C8C2-4DBF-B7A3-FB2762DDA66E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26AD6DD-FE87-4E1B-9189-B898B65E3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68F58FD-6640-4901-A31C-0A72368F4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1E13A-7736-4120-825C-3E00CEBC36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6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B1B895-A791-42BC-BFA8-3BCE0A6F8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04CB03-5144-4858-BD84-60A05D882F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7C2B992-6F48-4FD5-8586-37C990FC5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B51A4-C8C2-4DBF-B7A3-FB2762DDA66E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B6F1823-5DD4-4B01-A669-65CB11F23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5CD9CD3-A0B3-4329-8091-74AC8FC56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1E13A-7736-4120-825C-3E00CEBC36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1961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0DBED7-951E-455D-969B-B9A0D041C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24981E-A203-47D3-BCC7-DD95CDC128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B202C53-E19F-42DF-AA0F-4C063FA37B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175E9BD-01BD-4C4C-82DA-EB2CEB1F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B51A4-C8C2-4DBF-B7A3-FB2762DDA66E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F244B5F-E6C6-4C5B-B1C3-BDFE4C29C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C0D149E-D023-4BD8-8BF7-E5D13E252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1E13A-7736-4120-825C-3E00CEBC36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605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057848-A21F-4A1C-B741-AFDDC23F2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F1EB950-1BB4-401B-98EC-18197A2D93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C4BFCCE-53A9-4AF6-B2A1-7D1C65DEB7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519EF7A-C128-438F-90B1-A115BDF7EF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0FA5021-DA1D-4378-9CE6-BC7ADB3DD5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D95C128-C9EB-4AB8-926F-2A34AE134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B51A4-C8C2-4DBF-B7A3-FB2762DDA66E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52272B5-0C88-4A8C-B3C3-EC2CF4409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9AF95E4-923C-4A13-B294-DD7EF5077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1E13A-7736-4120-825C-3E00CEBC36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681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7B2193-55B6-44F6-B2A1-90732188A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F04AEA3-C46F-43F8-BA75-B1DB55FD3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B51A4-C8C2-4DBF-B7A3-FB2762DDA66E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C7BC11A-013E-4841-9318-7C9405318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1772300-6F02-4F94-B56B-E0454DED2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1E13A-7736-4120-825C-3E00CEBC36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2966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75929D7-D2CD-4283-BA11-C63183619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B51A4-C8C2-4DBF-B7A3-FB2762DDA66E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7A6E0A0-5F69-4158-A196-6F4C65C27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4916CB6-A0F8-4FF0-921B-570CAB9DD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1E13A-7736-4120-825C-3E00CEBC36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7910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608E4E-A92A-419A-920E-BE7ECCF73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905056F-00C2-490A-8474-94E976EFF3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0505B5C-4C7C-4639-8CB0-844F9C0398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73015E8-459C-4CDE-A79D-2A28EE7A6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B51A4-C8C2-4DBF-B7A3-FB2762DDA66E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933C61E-03B6-4782-BF02-E5DE237D8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ABAA5E3-4AEF-4D3D-B03B-A933ED895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1E13A-7736-4120-825C-3E00CEBC36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816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80266E-AB81-4191-912B-1A2E9F6BC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285B8F4-A9CB-4ED6-B1D4-352A7589D6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9742DC5-720B-4410-8663-D2B9D239F4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D59B2C2-731A-4998-AD29-2FA64F8ED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B51A4-C8C2-4DBF-B7A3-FB2762DDA66E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3C63CB3-A980-43D2-906C-3083E9DA4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D1406F0-B90F-4F1D-ADF4-063A208CE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1E13A-7736-4120-825C-3E00CEBC36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2743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FA85CE-F60C-4EDF-93CD-0492F5202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6B88204-F953-472C-BAD4-66740FBB65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42EBBAD-995C-47A4-8DB7-42A71D23AC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B51A4-C8C2-4DBF-B7A3-FB2762DDA66E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08435B-B5DD-4088-9EDC-38C34428CE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4FD1B5-1F3E-4818-AB73-18D7275F1D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1E13A-7736-4120-825C-3E00CEBC36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773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F0F34F-DCAF-4240-AE13-23BDE7A5C8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09609" y="2931705"/>
            <a:ext cx="7697821" cy="1324144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100000"/>
              </a:lnSpc>
            </a:pPr>
            <a:r>
              <a:rPr lang="ru-RU" sz="2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 ПРОВЕДЕНИИ ЕЖЕГОДНОЙ РЕГИОНАЛЬНОЙ МАТЕМАТИЧЕСКОЙ НЕДЕЛИ «ВЕРШИНА», ПРИУРОЧЕННОЙ </a:t>
            </a:r>
            <a:br>
              <a:rPr lang="en-US" sz="2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КО ДНЮ МАТЕМАТИКА И ДНЮ РОЖДЕНИЯ Н.И. ЛОБАЧЕВСКОГО</a:t>
            </a:r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49223400-1603-42D3-A6F6-9EC3D91617B6}"/>
              </a:ext>
            </a:extLst>
          </p:cNvPr>
          <p:cNvSpPr txBox="1">
            <a:spLocks/>
          </p:cNvSpPr>
          <p:nvPr/>
        </p:nvSpPr>
        <p:spPr>
          <a:xfrm>
            <a:off x="3109609" y="2318862"/>
            <a:ext cx="4494179" cy="53134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ПОЛОЖЕНИЕ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747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1E14B6-6EC9-4D6C-B298-665EC5BDB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1871" y="1429965"/>
            <a:ext cx="5943601" cy="719847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ОБЩИЕ ПОЛОЖЕНИЯ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C52AC8-1FD0-48EB-BACD-A47BA47B7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1871" y="2354094"/>
            <a:ext cx="9990307" cy="3754775"/>
          </a:xfrm>
        </p:spPr>
        <p:txBody>
          <a:bodyPr>
            <a:normAutofit fontScale="92500" lnSpcReduction="20000"/>
          </a:bodyPr>
          <a:lstStyle/>
          <a:p>
            <a:pPr marL="432000" indent="-4320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1.1. Положение о проведении ежегодной Региональной математической недели «Вершина» (далее - РМН «Вершина»), приуроченной ко Дню математика и дню рождения Н.И. Лобачевского (далее - Положение) определяет порядок организации и проведения РМН «Вершина», ее организационное, методическое сопровождение, порядок участия в РМН «Вершина» и определения победителей. </a:t>
            </a:r>
            <a:endParaRPr lang="ru-RU" sz="16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32000" indent="-4320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1.2. Организаторами РМН «Вершина» являются государственное автономное образовательное учреждение дополнительного профессионального образования Московской области «Корпоративный университет развития образования» (далее - КУРО).</a:t>
            </a:r>
            <a:endParaRPr lang="ru-RU" sz="16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32000" indent="-4320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1.3. Основными целями и задачами РМН «Вершина» является популяризация математики, вовлечение школьников в командное решение математических задач.</a:t>
            </a:r>
            <a:endParaRPr lang="ru-RU" sz="16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32000" indent="-432000" algn="just">
              <a:lnSpc>
                <a:spcPct val="120000"/>
              </a:lnSpc>
              <a:spcBef>
                <a:spcPts val="0"/>
              </a:spcBef>
              <a:spcAft>
                <a:spcPts val="595"/>
              </a:spcAft>
              <a:buNone/>
            </a:pP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1.4. Для участия в РМН «Вершина» приглашаются обучающиеся 5-10 классов (далее - участники) государственных и муниципальных общеобразовательных организаций Московской области и автономных некоммерческих общеобразовательных организаций Московской области, в состав учредителей которых входит Правительство Московской области (далее - образовательные организации).</a:t>
            </a:r>
            <a:endParaRPr lang="ru-RU" sz="16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264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id="{23F3B50F-E7B1-4310-9861-E7797201B77B}"/>
              </a:ext>
            </a:extLst>
          </p:cNvPr>
          <p:cNvSpPr/>
          <p:nvPr/>
        </p:nvSpPr>
        <p:spPr>
          <a:xfrm rot="2805212">
            <a:off x="6597517" y="3313392"/>
            <a:ext cx="430526" cy="430526"/>
          </a:xfrm>
          <a:prstGeom prst="rect">
            <a:avLst/>
          </a:prstGeom>
          <a:solidFill>
            <a:srgbClr val="184F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1E14B6-6EC9-4D6C-B298-665EC5BDB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1871" y="1429965"/>
            <a:ext cx="5943601" cy="719847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ЭТАПЫ ПРОВЕДЕНИЯ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33">
            <a:extLst>
              <a:ext uri="{FF2B5EF4-FFF2-40B4-BE49-F238E27FC236}">
                <a16:creationId xmlns:a16="http://schemas.microsoft.com/office/drawing/2014/main" id="{9244FEEC-BA81-4262-8E78-739EA2B156DF}"/>
              </a:ext>
            </a:extLst>
          </p:cNvPr>
          <p:cNvSpPr/>
          <p:nvPr/>
        </p:nvSpPr>
        <p:spPr>
          <a:xfrm>
            <a:off x="2045112" y="2607012"/>
            <a:ext cx="12362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219170"/>
            <a:r>
              <a:rPr lang="ru-RU" dirty="0">
                <a:solidFill>
                  <a:prstClr val="black">
                    <a:lumMod val="65000"/>
                    <a:lumOff val="35000"/>
                  </a:prstClr>
                </a:solidFill>
                <a:ea typeface="Questrial" pitchFamily="2" charset="0"/>
              </a:rPr>
              <a:t>01.12.</a:t>
            </a: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  <a:ea typeface="Questrial" pitchFamily="2" charset="0"/>
              </a:rPr>
              <a:t>20</a:t>
            </a:r>
            <a:r>
              <a:rPr lang="ru-RU" dirty="0">
                <a:solidFill>
                  <a:prstClr val="black">
                    <a:lumMod val="65000"/>
                    <a:lumOff val="35000"/>
                  </a:prstClr>
                </a:solidFill>
                <a:ea typeface="Questrial" pitchFamily="2" charset="0"/>
              </a:rPr>
              <a:t>24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  <a:ea typeface="Questrial" pitchFamily="2" charset="0"/>
            </a:endParaRPr>
          </a:p>
        </p:txBody>
      </p:sp>
      <p:cxnSp>
        <p:nvCxnSpPr>
          <p:cNvPr id="31" name="Straight Connector 34">
            <a:extLst>
              <a:ext uri="{FF2B5EF4-FFF2-40B4-BE49-F238E27FC236}">
                <a16:creationId xmlns:a16="http://schemas.microsoft.com/office/drawing/2014/main" id="{C3BDE92E-03E4-419E-A58D-9B91F54D4C77}"/>
              </a:ext>
            </a:extLst>
          </p:cNvPr>
          <p:cNvCxnSpPr/>
          <p:nvPr/>
        </p:nvCxnSpPr>
        <p:spPr>
          <a:xfrm flipH="1" flipV="1">
            <a:off x="2663230" y="3544503"/>
            <a:ext cx="0" cy="508000"/>
          </a:xfrm>
          <a:prstGeom prst="line">
            <a:avLst/>
          </a:prstGeom>
          <a:noFill/>
          <a:ln w="12700" cap="flat" cmpd="sng" algn="ctr">
            <a:solidFill>
              <a:srgbClr val="00B0F0"/>
            </a:solidFill>
            <a:prstDash val="solid"/>
          </a:ln>
          <a:effectLst/>
        </p:spPr>
      </p:cxnSp>
      <p:sp>
        <p:nvSpPr>
          <p:cNvPr id="32" name="Chevron 35">
            <a:extLst>
              <a:ext uri="{FF2B5EF4-FFF2-40B4-BE49-F238E27FC236}">
                <a16:creationId xmlns:a16="http://schemas.microsoft.com/office/drawing/2014/main" id="{D47E5E56-2650-4576-8C7A-4493E250BAC5}"/>
              </a:ext>
            </a:extLst>
          </p:cNvPr>
          <p:cNvSpPr/>
          <p:nvPr/>
        </p:nvSpPr>
        <p:spPr>
          <a:xfrm>
            <a:off x="1599512" y="3023799"/>
            <a:ext cx="2127437" cy="557131"/>
          </a:xfrm>
          <a:prstGeom prst="chevron">
            <a:avLst>
              <a:gd name="adj" fmla="val 32323"/>
            </a:avLst>
          </a:prstGeom>
          <a:solidFill>
            <a:srgbClr val="009AD0"/>
          </a:solidFill>
          <a:ln w="38100" cap="flat" cmpd="sng" algn="ctr">
            <a:noFill/>
            <a:prstDash val="solid"/>
          </a:ln>
          <a:effectLst/>
        </p:spPr>
        <p:txBody>
          <a:bodyPr lIns="91440" tIns="45720" rIns="91440" bIns="45720" rtlCol="0" anchor="ctr"/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</a:endParaRPr>
          </a:p>
        </p:txBody>
      </p:sp>
      <p:sp>
        <p:nvSpPr>
          <p:cNvPr id="33" name="Oval 36">
            <a:extLst>
              <a:ext uri="{FF2B5EF4-FFF2-40B4-BE49-F238E27FC236}">
                <a16:creationId xmlns:a16="http://schemas.microsoft.com/office/drawing/2014/main" id="{21FFC0DC-D30D-4D18-945E-ACDE608F3A29}"/>
              </a:ext>
            </a:extLst>
          </p:cNvPr>
          <p:cNvSpPr/>
          <p:nvPr/>
        </p:nvSpPr>
        <p:spPr>
          <a:xfrm>
            <a:off x="2605501" y="3244635"/>
            <a:ext cx="115459" cy="115459"/>
          </a:xfrm>
          <a:prstGeom prst="ellipse">
            <a:avLst/>
          </a:prstGeom>
          <a:solidFill>
            <a:sysClr val="window" lastClr="FFFFFF"/>
          </a:solidFill>
          <a:ln w="9525" cap="flat" cmpd="sng" algn="ctr">
            <a:noFill/>
            <a:prstDash val="solid"/>
          </a:ln>
          <a:effectLst/>
        </p:spPr>
        <p:txBody>
          <a:bodyPr lIns="91440" tIns="45720" rIns="91440" bIns="45720" rtlCol="0" anchor="ctr"/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Oval 37">
            <a:extLst>
              <a:ext uri="{FF2B5EF4-FFF2-40B4-BE49-F238E27FC236}">
                <a16:creationId xmlns:a16="http://schemas.microsoft.com/office/drawing/2014/main" id="{B6B62E05-90D3-4D2F-AE3B-3DB4D03704ED}"/>
              </a:ext>
            </a:extLst>
          </p:cNvPr>
          <p:cNvSpPr/>
          <p:nvPr/>
        </p:nvSpPr>
        <p:spPr>
          <a:xfrm>
            <a:off x="2206030" y="3686743"/>
            <a:ext cx="914400" cy="914400"/>
          </a:xfrm>
          <a:prstGeom prst="ellipse">
            <a:avLst/>
          </a:prstGeom>
          <a:solidFill>
            <a:srgbClr val="009AD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91440" tIns="45720" rIns="91440" bIns="4572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Chevron 47">
            <a:extLst>
              <a:ext uri="{FF2B5EF4-FFF2-40B4-BE49-F238E27FC236}">
                <a16:creationId xmlns:a16="http://schemas.microsoft.com/office/drawing/2014/main" id="{430E7E00-F45B-45A4-A939-AAE290F45C83}"/>
              </a:ext>
            </a:extLst>
          </p:cNvPr>
          <p:cNvSpPr/>
          <p:nvPr/>
        </p:nvSpPr>
        <p:spPr>
          <a:xfrm>
            <a:off x="3682585" y="3023799"/>
            <a:ext cx="2127437" cy="557131"/>
          </a:xfrm>
          <a:prstGeom prst="chevron">
            <a:avLst>
              <a:gd name="adj" fmla="val 32323"/>
            </a:avLst>
          </a:prstGeom>
          <a:solidFill>
            <a:srgbClr val="267CBC"/>
          </a:solidFill>
          <a:ln w="38100" cap="flat" cmpd="sng" algn="ctr">
            <a:noFill/>
            <a:prstDash val="solid"/>
          </a:ln>
          <a:effectLst/>
        </p:spPr>
        <p:txBody>
          <a:bodyPr lIns="91440" tIns="45720" rIns="91440" bIns="45720" rtlCol="0" anchor="ctr"/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Oval 48">
            <a:extLst>
              <a:ext uri="{FF2B5EF4-FFF2-40B4-BE49-F238E27FC236}">
                <a16:creationId xmlns:a16="http://schemas.microsoft.com/office/drawing/2014/main" id="{2E31B144-12A2-4F15-A2D7-721E873A6880}"/>
              </a:ext>
            </a:extLst>
          </p:cNvPr>
          <p:cNvSpPr/>
          <p:nvPr/>
        </p:nvSpPr>
        <p:spPr>
          <a:xfrm>
            <a:off x="4688574" y="3244635"/>
            <a:ext cx="115459" cy="115459"/>
          </a:xfrm>
          <a:prstGeom prst="ellipse">
            <a:avLst/>
          </a:prstGeom>
          <a:solidFill>
            <a:sysClr val="window" lastClr="FFFFFF"/>
          </a:solidFill>
          <a:ln w="9525" cap="flat" cmpd="sng" algn="ctr">
            <a:noFill/>
            <a:prstDash val="solid"/>
          </a:ln>
          <a:effectLst/>
        </p:spPr>
        <p:txBody>
          <a:bodyPr lIns="91440" tIns="45720" rIns="91440" bIns="45720" rtlCol="0" anchor="ctr"/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49">
            <a:extLst>
              <a:ext uri="{FF2B5EF4-FFF2-40B4-BE49-F238E27FC236}">
                <a16:creationId xmlns:a16="http://schemas.microsoft.com/office/drawing/2014/main" id="{D8FA2FC1-B1F1-4866-A4FB-27C232B67CA5}"/>
              </a:ext>
            </a:extLst>
          </p:cNvPr>
          <p:cNvSpPr/>
          <p:nvPr/>
        </p:nvSpPr>
        <p:spPr>
          <a:xfrm>
            <a:off x="4128186" y="2607012"/>
            <a:ext cx="12362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219170"/>
            <a:r>
              <a:rPr lang="ru-RU" dirty="0">
                <a:solidFill>
                  <a:prstClr val="black">
                    <a:lumMod val="65000"/>
                    <a:lumOff val="35000"/>
                  </a:prstClr>
                </a:solidFill>
                <a:ea typeface="Questrial" pitchFamily="2" charset="0"/>
              </a:rPr>
              <a:t>04.12.</a:t>
            </a: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  <a:ea typeface="Questrial" pitchFamily="2" charset="0"/>
              </a:rPr>
              <a:t>20</a:t>
            </a:r>
            <a:r>
              <a:rPr lang="ru-RU" dirty="0">
                <a:solidFill>
                  <a:prstClr val="black">
                    <a:lumMod val="65000"/>
                    <a:lumOff val="35000"/>
                  </a:prstClr>
                </a:solidFill>
                <a:ea typeface="Questrial" pitchFamily="2" charset="0"/>
              </a:rPr>
              <a:t>24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  <a:ea typeface="Questrial" pitchFamily="2" charset="0"/>
            </a:endParaRPr>
          </a:p>
        </p:txBody>
      </p:sp>
      <p:cxnSp>
        <p:nvCxnSpPr>
          <p:cNvPr id="38" name="Straight Connector 50">
            <a:extLst>
              <a:ext uri="{FF2B5EF4-FFF2-40B4-BE49-F238E27FC236}">
                <a16:creationId xmlns:a16="http://schemas.microsoft.com/office/drawing/2014/main" id="{26A2EF2E-A18E-4971-B967-1319A1FE0448}"/>
              </a:ext>
            </a:extLst>
          </p:cNvPr>
          <p:cNvCxnSpPr/>
          <p:nvPr/>
        </p:nvCxnSpPr>
        <p:spPr>
          <a:xfrm flipH="1" flipV="1">
            <a:off x="4746303" y="3544503"/>
            <a:ext cx="0" cy="508000"/>
          </a:xfrm>
          <a:prstGeom prst="line">
            <a:avLst/>
          </a:prstGeom>
          <a:noFill/>
          <a:ln w="12700" cap="flat" cmpd="sng" algn="ctr">
            <a:solidFill>
              <a:srgbClr val="00B0F0"/>
            </a:solidFill>
            <a:prstDash val="solid"/>
          </a:ln>
          <a:effectLst/>
        </p:spPr>
      </p:cxnSp>
      <p:sp>
        <p:nvSpPr>
          <p:cNvPr id="39" name="Oval 51">
            <a:extLst>
              <a:ext uri="{FF2B5EF4-FFF2-40B4-BE49-F238E27FC236}">
                <a16:creationId xmlns:a16="http://schemas.microsoft.com/office/drawing/2014/main" id="{14DEA9F6-B118-472A-B29B-03C7A8E78C04}"/>
              </a:ext>
            </a:extLst>
          </p:cNvPr>
          <p:cNvSpPr/>
          <p:nvPr/>
        </p:nvSpPr>
        <p:spPr>
          <a:xfrm>
            <a:off x="4289103" y="3686743"/>
            <a:ext cx="914400" cy="914400"/>
          </a:xfrm>
          <a:prstGeom prst="ellipse">
            <a:avLst/>
          </a:prstGeom>
          <a:solidFill>
            <a:srgbClr val="267CBC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91440" tIns="45720" rIns="91440" bIns="4572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Chevron 52">
            <a:extLst>
              <a:ext uri="{FF2B5EF4-FFF2-40B4-BE49-F238E27FC236}">
                <a16:creationId xmlns:a16="http://schemas.microsoft.com/office/drawing/2014/main" id="{D8BFE082-1216-4FFC-844D-2E94BECCA9E4}"/>
              </a:ext>
            </a:extLst>
          </p:cNvPr>
          <p:cNvSpPr/>
          <p:nvPr/>
        </p:nvSpPr>
        <p:spPr>
          <a:xfrm>
            <a:off x="5765659" y="3023799"/>
            <a:ext cx="1762132" cy="557131"/>
          </a:xfrm>
          <a:prstGeom prst="chevron">
            <a:avLst>
              <a:gd name="adj" fmla="val 29898"/>
            </a:avLst>
          </a:prstGeom>
          <a:solidFill>
            <a:srgbClr val="184F9E"/>
          </a:solidFill>
          <a:ln w="38100" cap="flat" cmpd="sng" algn="ctr">
            <a:noFill/>
            <a:prstDash val="solid"/>
          </a:ln>
          <a:effectLst/>
        </p:spPr>
        <p:txBody>
          <a:bodyPr lIns="91440" tIns="45720" rIns="91440" bIns="45720" rtlCol="0" anchor="ctr"/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1" name="Oval 53">
            <a:extLst>
              <a:ext uri="{FF2B5EF4-FFF2-40B4-BE49-F238E27FC236}">
                <a16:creationId xmlns:a16="http://schemas.microsoft.com/office/drawing/2014/main" id="{0872D48C-BE59-41B8-8B7B-E562A722A85F}"/>
              </a:ext>
            </a:extLst>
          </p:cNvPr>
          <p:cNvSpPr/>
          <p:nvPr/>
        </p:nvSpPr>
        <p:spPr>
          <a:xfrm>
            <a:off x="6771647" y="3244635"/>
            <a:ext cx="115459" cy="115459"/>
          </a:xfrm>
          <a:prstGeom prst="ellipse">
            <a:avLst/>
          </a:prstGeom>
          <a:solidFill>
            <a:sysClr val="window" lastClr="FFFFFF"/>
          </a:solidFill>
          <a:ln w="9525" cap="flat" cmpd="sng" algn="ctr">
            <a:noFill/>
            <a:prstDash val="solid"/>
          </a:ln>
          <a:effectLst/>
        </p:spPr>
        <p:txBody>
          <a:bodyPr lIns="91440" tIns="45720" rIns="91440" bIns="45720" rtlCol="0" anchor="ctr"/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56">
            <a:extLst>
              <a:ext uri="{FF2B5EF4-FFF2-40B4-BE49-F238E27FC236}">
                <a16:creationId xmlns:a16="http://schemas.microsoft.com/office/drawing/2014/main" id="{61764851-DD45-4538-B7A3-9A8852DAD5A3}"/>
              </a:ext>
            </a:extLst>
          </p:cNvPr>
          <p:cNvSpPr/>
          <p:nvPr/>
        </p:nvSpPr>
        <p:spPr>
          <a:xfrm>
            <a:off x="6211259" y="2607012"/>
            <a:ext cx="12362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219170"/>
            <a:r>
              <a:rPr lang="ru-RU" dirty="0">
                <a:solidFill>
                  <a:prstClr val="black">
                    <a:lumMod val="65000"/>
                    <a:lumOff val="35000"/>
                  </a:prstClr>
                </a:solidFill>
                <a:ea typeface="Questrial" pitchFamily="2" charset="0"/>
              </a:rPr>
              <a:t>07.12.</a:t>
            </a: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  <a:ea typeface="Questrial" pitchFamily="2" charset="0"/>
              </a:rPr>
              <a:t>20</a:t>
            </a:r>
            <a:r>
              <a:rPr lang="ru-RU" dirty="0">
                <a:solidFill>
                  <a:prstClr val="black">
                    <a:lumMod val="65000"/>
                    <a:lumOff val="35000"/>
                  </a:prstClr>
                </a:solidFill>
                <a:ea typeface="Questrial" pitchFamily="2" charset="0"/>
              </a:rPr>
              <a:t>24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  <a:ea typeface="Questrial" pitchFamily="2" charset="0"/>
            </a:endParaRPr>
          </a:p>
        </p:txBody>
      </p:sp>
      <p:cxnSp>
        <p:nvCxnSpPr>
          <p:cNvPr id="43" name="Straight Connector 57">
            <a:extLst>
              <a:ext uri="{FF2B5EF4-FFF2-40B4-BE49-F238E27FC236}">
                <a16:creationId xmlns:a16="http://schemas.microsoft.com/office/drawing/2014/main" id="{AF84922A-24F9-4378-9C85-C883DA39BD60}"/>
              </a:ext>
            </a:extLst>
          </p:cNvPr>
          <p:cNvCxnSpPr/>
          <p:nvPr/>
        </p:nvCxnSpPr>
        <p:spPr>
          <a:xfrm flipH="1" flipV="1">
            <a:off x="6832607" y="2172903"/>
            <a:ext cx="0" cy="508000"/>
          </a:xfrm>
          <a:prstGeom prst="line">
            <a:avLst/>
          </a:prstGeom>
          <a:noFill/>
          <a:ln w="12700" cap="flat" cmpd="sng" algn="ctr">
            <a:solidFill>
              <a:srgbClr val="009AD0"/>
            </a:solidFill>
            <a:prstDash val="solid"/>
          </a:ln>
          <a:effectLst/>
        </p:spPr>
      </p:cxnSp>
      <p:sp>
        <p:nvSpPr>
          <p:cNvPr id="44" name="Oval 59">
            <a:extLst>
              <a:ext uri="{FF2B5EF4-FFF2-40B4-BE49-F238E27FC236}">
                <a16:creationId xmlns:a16="http://schemas.microsoft.com/office/drawing/2014/main" id="{284EC8D5-DE58-4B6D-8D11-40E5C7EE55DA}"/>
              </a:ext>
            </a:extLst>
          </p:cNvPr>
          <p:cNvSpPr/>
          <p:nvPr/>
        </p:nvSpPr>
        <p:spPr>
          <a:xfrm>
            <a:off x="6385567" y="1383133"/>
            <a:ext cx="914400" cy="914400"/>
          </a:xfrm>
          <a:prstGeom prst="ellipse">
            <a:avLst/>
          </a:prstGeom>
          <a:solidFill>
            <a:srgbClr val="184F9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91440" tIns="45720" rIns="91440" bIns="4572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61029C2-1528-4C52-B550-38A4D74D3A3D}"/>
              </a:ext>
            </a:extLst>
          </p:cNvPr>
          <p:cNvSpPr txBox="1"/>
          <p:nvPr/>
        </p:nvSpPr>
        <p:spPr>
          <a:xfrm>
            <a:off x="1965769" y="4747451"/>
            <a:ext cx="12843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«Вершина»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F198245-B5DC-4E5E-B6A8-11AB5F548584}"/>
              </a:ext>
            </a:extLst>
          </p:cNvPr>
          <p:cNvSpPr txBox="1"/>
          <p:nvPr/>
        </p:nvSpPr>
        <p:spPr>
          <a:xfrm>
            <a:off x="4069626" y="4747451"/>
            <a:ext cx="12843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«Вершина»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BE7A27B-A9EB-4562-8E68-B588128AE705}"/>
              </a:ext>
            </a:extLst>
          </p:cNvPr>
          <p:cNvSpPr txBox="1"/>
          <p:nvPr/>
        </p:nvSpPr>
        <p:spPr>
          <a:xfrm>
            <a:off x="6175184" y="4747451"/>
            <a:ext cx="12843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«Вершина»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5C0F3AB-2643-4233-92D0-AA79E2867D65}"/>
              </a:ext>
            </a:extLst>
          </p:cNvPr>
          <p:cNvSpPr txBox="1"/>
          <p:nvPr/>
        </p:nvSpPr>
        <p:spPr>
          <a:xfrm>
            <a:off x="1666571" y="5004396"/>
            <a:ext cx="1882720" cy="285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</a:rPr>
              <a:t>Школьный этап РМН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EE55AD4-D778-4AC0-8CD2-59BA966E288B}"/>
              </a:ext>
            </a:extLst>
          </p:cNvPr>
          <p:cNvSpPr txBox="1"/>
          <p:nvPr/>
        </p:nvSpPr>
        <p:spPr>
          <a:xfrm>
            <a:off x="3770428" y="5004396"/>
            <a:ext cx="1882720" cy="482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Муниципальный этап РМН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BC2E55D-DC91-46E6-801D-EC5F7094074A}"/>
              </a:ext>
            </a:extLst>
          </p:cNvPr>
          <p:cNvSpPr txBox="1"/>
          <p:nvPr/>
        </p:nvSpPr>
        <p:spPr>
          <a:xfrm>
            <a:off x="5875986" y="5004396"/>
            <a:ext cx="1882720" cy="279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Региональный этап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Rectangle 43">
            <a:extLst>
              <a:ext uri="{FF2B5EF4-FFF2-40B4-BE49-F238E27FC236}">
                <a16:creationId xmlns:a16="http://schemas.microsoft.com/office/drawing/2014/main" id="{F30ED9F7-73A2-429C-B5D9-3F1498E490BB}"/>
              </a:ext>
            </a:extLst>
          </p:cNvPr>
          <p:cNvSpPr/>
          <p:nvPr/>
        </p:nvSpPr>
        <p:spPr>
          <a:xfrm>
            <a:off x="2506776" y="3979789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219170"/>
            <a:r>
              <a:rPr lang="ru-RU" b="1" dirty="0">
                <a:solidFill>
                  <a:prstClr val="white"/>
                </a:solidFill>
                <a:latin typeface="Arial" panose="020B0604020202020204" pitchFamily="34" charset="0"/>
                <a:ea typeface="Questrial" pitchFamily="2" charset="0"/>
                <a:cs typeface="Arial" panose="020B0604020202020204" pitchFamily="34" charset="0"/>
              </a:rPr>
              <a:t>1</a:t>
            </a:r>
            <a:endParaRPr lang="en-US" b="1" dirty="0">
              <a:solidFill>
                <a:prstClr val="white"/>
              </a:solidFill>
              <a:latin typeface="Arial" panose="020B0604020202020204" pitchFamily="34" charset="0"/>
              <a:ea typeface="Questrial" pitchFamily="2" charset="0"/>
              <a:cs typeface="Arial" panose="020B0604020202020204" pitchFamily="34" charset="0"/>
            </a:endParaRPr>
          </a:p>
        </p:txBody>
      </p:sp>
      <p:sp>
        <p:nvSpPr>
          <p:cNvPr id="52" name="Rectangle 44">
            <a:extLst>
              <a:ext uri="{FF2B5EF4-FFF2-40B4-BE49-F238E27FC236}">
                <a16:creationId xmlns:a16="http://schemas.microsoft.com/office/drawing/2014/main" id="{FCA1F6F2-76CF-4914-ABBC-F9B1AEEDCEB7}"/>
              </a:ext>
            </a:extLst>
          </p:cNvPr>
          <p:cNvSpPr/>
          <p:nvPr/>
        </p:nvSpPr>
        <p:spPr>
          <a:xfrm>
            <a:off x="4589850" y="3979789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219170"/>
            <a:r>
              <a:rPr lang="ru-RU" b="1" dirty="0">
                <a:solidFill>
                  <a:prstClr val="white"/>
                </a:solidFill>
                <a:latin typeface="Arial" panose="020B0604020202020204" pitchFamily="34" charset="0"/>
                <a:ea typeface="Questrial" pitchFamily="2" charset="0"/>
                <a:cs typeface="Arial" panose="020B0604020202020204" pitchFamily="34" charset="0"/>
              </a:rPr>
              <a:t>2</a:t>
            </a:r>
            <a:endParaRPr lang="en-US" b="1" dirty="0">
              <a:solidFill>
                <a:prstClr val="white"/>
              </a:solidFill>
              <a:latin typeface="Arial" panose="020B0604020202020204" pitchFamily="34" charset="0"/>
              <a:ea typeface="Questrial" pitchFamily="2" charset="0"/>
              <a:cs typeface="Arial" panose="020B0604020202020204" pitchFamily="34" charset="0"/>
            </a:endParaRPr>
          </a:p>
        </p:txBody>
      </p:sp>
      <p:sp>
        <p:nvSpPr>
          <p:cNvPr id="53" name="Rectangle 45">
            <a:extLst>
              <a:ext uri="{FF2B5EF4-FFF2-40B4-BE49-F238E27FC236}">
                <a16:creationId xmlns:a16="http://schemas.microsoft.com/office/drawing/2014/main" id="{F76BFC93-EF0D-43A9-B5C6-F9A617318860}"/>
              </a:ext>
            </a:extLst>
          </p:cNvPr>
          <p:cNvSpPr/>
          <p:nvPr/>
        </p:nvSpPr>
        <p:spPr>
          <a:xfrm>
            <a:off x="6686314" y="1676179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219170"/>
            <a:r>
              <a:rPr lang="ru-RU" b="1" dirty="0">
                <a:solidFill>
                  <a:prstClr val="white"/>
                </a:solidFill>
                <a:latin typeface="Arial" panose="020B0604020202020204" pitchFamily="34" charset="0"/>
                <a:ea typeface="Questrial" pitchFamily="2" charset="0"/>
                <a:cs typeface="Arial" panose="020B0604020202020204" pitchFamily="34" charset="0"/>
              </a:rPr>
              <a:t>3</a:t>
            </a:r>
            <a:endParaRPr lang="en-US" b="1" dirty="0">
              <a:solidFill>
                <a:prstClr val="white"/>
              </a:solidFill>
              <a:latin typeface="Arial" panose="020B0604020202020204" pitchFamily="34" charset="0"/>
              <a:ea typeface="Questrial" pitchFamily="2" charset="0"/>
              <a:cs typeface="Arial" panose="020B0604020202020204" pitchFamily="34" charset="0"/>
            </a:endParaRPr>
          </a:p>
        </p:txBody>
      </p:sp>
      <p:sp>
        <p:nvSpPr>
          <p:cNvPr id="54" name="Прямоугольник 53">
            <a:extLst>
              <a:ext uri="{FF2B5EF4-FFF2-40B4-BE49-F238E27FC236}">
                <a16:creationId xmlns:a16="http://schemas.microsoft.com/office/drawing/2014/main" id="{08942F7B-664E-459A-9477-B548393DDFF0}"/>
              </a:ext>
            </a:extLst>
          </p:cNvPr>
          <p:cNvSpPr/>
          <p:nvPr/>
        </p:nvSpPr>
        <p:spPr>
          <a:xfrm>
            <a:off x="7056120" y="3023799"/>
            <a:ext cx="881338" cy="557131"/>
          </a:xfrm>
          <a:prstGeom prst="rect">
            <a:avLst/>
          </a:prstGeom>
          <a:solidFill>
            <a:srgbClr val="184F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Chevron 35">
            <a:extLst>
              <a:ext uri="{FF2B5EF4-FFF2-40B4-BE49-F238E27FC236}">
                <a16:creationId xmlns:a16="http://schemas.microsoft.com/office/drawing/2014/main" id="{BBD0EEEB-688A-4A56-ADCC-2351B96AE857}"/>
              </a:ext>
            </a:extLst>
          </p:cNvPr>
          <p:cNvSpPr/>
          <p:nvPr/>
        </p:nvSpPr>
        <p:spPr>
          <a:xfrm>
            <a:off x="5736593" y="3850134"/>
            <a:ext cx="2127437" cy="557131"/>
          </a:xfrm>
          <a:prstGeom prst="chevron">
            <a:avLst>
              <a:gd name="adj" fmla="val 32323"/>
            </a:avLst>
          </a:prstGeom>
          <a:solidFill>
            <a:srgbClr val="184F9E"/>
          </a:solidFill>
          <a:ln w="38100" cap="flat" cmpd="sng" algn="ctr">
            <a:noFill/>
            <a:prstDash val="solid"/>
          </a:ln>
          <a:effectLst/>
        </p:spPr>
        <p:txBody>
          <a:bodyPr lIns="91440" tIns="45720" rIns="91440" bIns="45720" rtlCol="0" anchor="ctr"/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</a:endParaRPr>
          </a:p>
        </p:txBody>
      </p:sp>
      <p:sp>
        <p:nvSpPr>
          <p:cNvPr id="58" name="Chevron 47">
            <a:extLst>
              <a:ext uri="{FF2B5EF4-FFF2-40B4-BE49-F238E27FC236}">
                <a16:creationId xmlns:a16="http://schemas.microsoft.com/office/drawing/2014/main" id="{14AF7C37-1531-4E39-9A44-D39ABC15E776}"/>
              </a:ext>
            </a:extLst>
          </p:cNvPr>
          <p:cNvSpPr/>
          <p:nvPr/>
        </p:nvSpPr>
        <p:spPr>
          <a:xfrm>
            <a:off x="7819667" y="3850134"/>
            <a:ext cx="1882720" cy="557131"/>
          </a:xfrm>
          <a:prstGeom prst="chevron">
            <a:avLst>
              <a:gd name="adj" fmla="val 32323"/>
            </a:avLst>
          </a:prstGeom>
          <a:solidFill>
            <a:srgbClr val="267CBC"/>
          </a:solidFill>
          <a:ln w="38100" cap="flat" cmpd="sng" algn="ctr">
            <a:noFill/>
            <a:prstDash val="solid"/>
          </a:ln>
          <a:effectLst/>
        </p:spPr>
        <p:txBody>
          <a:bodyPr lIns="91440" tIns="45720" rIns="91440" bIns="45720" rtlCol="0" anchor="ctr"/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Chevron 52">
            <a:extLst>
              <a:ext uri="{FF2B5EF4-FFF2-40B4-BE49-F238E27FC236}">
                <a16:creationId xmlns:a16="http://schemas.microsoft.com/office/drawing/2014/main" id="{B60F4088-A701-4D74-98CF-0C0AFE29526D}"/>
              </a:ext>
            </a:extLst>
          </p:cNvPr>
          <p:cNvSpPr/>
          <p:nvPr/>
        </p:nvSpPr>
        <p:spPr>
          <a:xfrm>
            <a:off x="9662137" y="3850134"/>
            <a:ext cx="1762132" cy="557131"/>
          </a:xfrm>
          <a:prstGeom prst="chevron">
            <a:avLst>
              <a:gd name="adj" fmla="val 29716"/>
            </a:avLst>
          </a:prstGeom>
          <a:solidFill>
            <a:srgbClr val="009AD0"/>
          </a:solidFill>
          <a:ln w="38100" cap="flat" cmpd="sng" algn="ctr">
            <a:noFill/>
            <a:prstDash val="solid"/>
          </a:ln>
          <a:effectLst/>
        </p:spPr>
        <p:txBody>
          <a:bodyPr lIns="91440" tIns="45720" rIns="91440" bIns="45720" rtlCol="0" anchor="ctr"/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62" name="Rectangle 44">
            <a:extLst>
              <a:ext uri="{FF2B5EF4-FFF2-40B4-BE49-F238E27FC236}">
                <a16:creationId xmlns:a16="http://schemas.microsoft.com/office/drawing/2014/main" id="{E8B27B34-BCC9-4AEF-BE8C-1258D6954CD5}"/>
              </a:ext>
            </a:extLst>
          </p:cNvPr>
          <p:cNvSpPr/>
          <p:nvPr/>
        </p:nvSpPr>
        <p:spPr>
          <a:xfrm>
            <a:off x="6412513" y="3904778"/>
            <a:ext cx="7755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219170"/>
            <a:r>
              <a:rPr lang="ru-RU" b="1" dirty="0">
                <a:solidFill>
                  <a:prstClr val="white"/>
                </a:solidFill>
                <a:latin typeface="Arial" panose="020B0604020202020204" pitchFamily="34" charset="0"/>
                <a:ea typeface="Questrial" pitchFamily="2" charset="0"/>
                <a:cs typeface="Arial" panose="020B0604020202020204" pitchFamily="34" charset="0"/>
              </a:rPr>
              <a:t>Тур 1</a:t>
            </a:r>
            <a:endParaRPr lang="en-US" b="1" dirty="0">
              <a:solidFill>
                <a:prstClr val="white"/>
              </a:solidFill>
              <a:latin typeface="Arial" panose="020B0604020202020204" pitchFamily="34" charset="0"/>
              <a:ea typeface="Questrial" pitchFamily="2" charset="0"/>
              <a:cs typeface="Arial" panose="020B0604020202020204" pitchFamily="34" charset="0"/>
            </a:endParaRPr>
          </a:p>
        </p:txBody>
      </p:sp>
      <p:sp>
        <p:nvSpPr>
          <p:cNvPr id="63" name="Rectangle 44">
            <a:extLst>
              <a:ext uri="{FF2B5EF4-FFF2-40B4-BE49-F238E27FC236}">
                <a16:creationId xmlns:a16="http://schemas.microsoft.com/office/drawing/2014/main" id="{4B0C6B76-E35C-4B45-98A3-94B628B65F8C}"/>
              </a:ext>
            </a:extLst>
          </p:cNvPr>
          <p:cNvSpPr/>
          <p:nvPr/>
        </p:nvSpPr>
        <p:spPr>
          <a:xfrm>
            <a:off x="8473405" y="3944033"/>
            <a:ext cx="7755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219170"/>
            <a:r>
              <a:rPr lang="ru-RU" b="1" dirty="0">
                <a:solidFill>
                  <a:prstClr val="white"/>
                </a:solidFill>
                <a:latin typeface="Arial" panose="020B0604020202020204" pitchFamily="34" charset="0"/>
                <a:ea typeface="Questrial" pitchFamily="2" charset="0"/>
                <a:cs typeface="Arial" panose="020B0604020202020204" pitchFamily="34" charset="0"/>
              </a:rPr>
              <a:t>Тур 2</a:t>
            </a:r>
            <a:endParaRPr lang="en-US" b="1" dirty="0">
              <a:solidFill>
                <a:prstClr val="white"/>
              </a:solidFill>
              <a:latin typeface="Arial" panose="020B0604020202020204" pitchFamily="34" charset="0"/>
              <a:ea typeface="Questrial" pitchFamily="2" charset="0"/>
              <a:cs typeface="Arial" panose="020B0604020202020204" pitchFamily="34" charset="0"/>
            </a:endParaRPr>
          </a:p>
        </p:txBody>
      </p:sp>
      <p:sp>
        <p:nvSpPr>
          <p:cNvPr id="64" name="Rectangle 44">
            <a:extLst>
              <a:ext uri="{FF2B5EF4-FFF2-40B4-BE49-F238E27FC236}">
                <a16:creationId xmlns:a16="http://schemas.microsoft.com/office/drawing/2014/main" id="{FF7C42D3-504A-4DBA-9F21-F97D585FA7F3}"/>
              </a:ext>
            </a:extLst>
          </p:cNvPr>
          <p:cNvSpPr/>
          <p:nvPr/>
        </p:nvSpPr>
        <p:spPr>
          <a:xfrm>
            <a:off x="10117009" y="3944033"/>
            <a:ext cx="7755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219170"/>
            <a:r>
              <a:rPr lang="ru-RU" b="1" dirty="0">
                <a:solidFill>
                  <a:prstClr val="white"/>
                </a:solidFill>
                <a:latin typeface="Arial" panose="020B0604020202020204" pitchFamily="34" charset="0"/>
                <a:ea typeface="Questrial" pitchFamily="2" charset="0"/>
                <a:cs typeface="Arial" panose="020B0604020202020204" pitchFamily="34" charset="0"/>
              </a:rPr>
              <a:t>Тур 3</a:t>
            </a:r>
            <a:endParaRPr lang="en-US" b="1" dirty="0">
              <a:solidFill>
                <a:prstClr val="white"/>
              </a:solidFill>
              <a:latin typeface="Arial" panose="020B0604020202020204" pitchFamily="34" charset="0"/>
              <a:ea typeface="Questrial" pitchFamily="2" charset="0"/>
              <a:cs typeface="Arial" panose="020B0604020202020204" pitchFamily="34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7F089C86-1074-4753-BB8D-3DA704139999}"/>
              </a:ext>
            </a:extLst>
          </p:cNvPr>
          <p:cNvSpPr txBox="1"/>
          <p:nvPr/>
        </p:nvSpPr>
        <p:spPr>
          <a:xfrm>
            <a:off x="7728450" y="5420956"/>
            <a:ext cx="1882720" cy="279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полуфинал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87D18B6F-480B-424C-867C-4E63939CD3D3}"/>
              </a:ext>
            </a:extLst>
          </p:cNvPr>
          <p:cNvSpPr txBox="1"/>
          <p:nvPr/>
        </p:nvSpPr>
        <p:spPr>
          <a:xfrm>
            <a:off x="9162004" y="5420956"/>
            <a:ext cx="2448560" cy="1092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финал, </a:t>
            </a:r>
          </a:p>
          <a:p>
            <a:pPr marL="0" marR="0" lvl="0" indent="0" algn="ctr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проходит в форме </a:t>
            </a:r>
            <a:r>
              <a:rPr kumimoji="0" lang="ru-RU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квиза</a:t>
            </a: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по истории математики, математическим открытиям </a:t>
            </a:r>
          </a:p>
          <a:p>
            <a:pPr marL="0" marR="0" lvl="0" indent="0" algn="ctr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kumimoji="0" lang="ru-RU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т.д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69A04874-AB38-46FD-A5D0-A9B120A03901}"/>
              </a:ext>
            </a:extLst>
          </p:cNvPr>
          <p:cNvSpPr txBox="1"/>
          <p:nvPr/>
        </p:nvSpPr>
        <p:spPr>
          <a:xfrm>
            <a:off x="5888016" y="5420956"/>
            <a:ext cx="1882720" cy="889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предусматривает выполнение математических заданий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0" name="Straight Connector 34">
            <a:extLst>
              <a:ext uri="{FF2B5EF4-FFF2-40B4-BE49-F238E27FC236}">
                <a16:creationId xmlns:a16="http://schemas.microsoft.com/office/drawing/2014/main" id="{815C8D01-563E-41DA-B395-4383393DE682}"/>
              </a:ext>
            </a:extLst>
          </p:cNvPr>
          <p:cNvCxnSpPr>
            <a:cxnSpLocks/>
          </p:cNvCxnSpPr>
          <p:nvPr/>
        </p:nvCxnSpPr>
        <p:spPr>
          <a:xfrm flipV="1">
            <a:off x="10402834" y="4407265"/>
            <a:ext cx="0" cy="838575"/>
          </a:xfrm>
          <a:prstGeom prst="line">
            <a:avLst/>
          </a:prstGeom>
          <a:noFill/>
          <a:ln w="12700" cap="flat" cmpd="sng" algn="ctr">
            <a:solidFill>
              <a:srgbClr val="00B0F0"/>
            </a:solidFill>
            <a:prstDash val="solid"/>
          </a:ln>
          <a:effectLst/>
        </p:spPr>
      </p:cxnSp>
      <p:sp>
        <p:nvSpPr>
          <p:cNvPr id="73" name="Oval 37">
            <a:extLst>
              <a:ext uri="{FF2B5EF4-FFF2-40B4-BE49-F238E27FC236}">
                <a16:creationId xmlns:a16="http://schemas.microsoft.com/office/drawing/2014/main" id="{979141A7-2200-438B-80FD-EA6057D20867}"/>
              </a:ext>
            </a:extLst>
          </p:cNvPr>
          <p:cNvSpPr/>
          <p:nvPr/>
        </p:nvSpPr>
        <p:spPr>
          <a:xfrm flipV="1">
            <a:off x="10351585" y="5225519"/>
            <a:ext cx="118125" cy="118125"/>
          </a:xfrm>
          <a:prstGeom prst="ellipse">
            <a:avLst/>
          </a:prstGeom>
          <a:solidFill>
            <a:srgbClr val="009AD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91440" tIns="45720" rIns="91440" bIns="4572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4" name="Straight Connector 34">
            <a:extLst>
              <a:ext uri="{FF2B5EF4-FFF2-40B4-BE49-F238E27FC236}">
                <a16:creationId xmlns:a16="http://schemas.microsoft.com/office/drawing/2014/main" id="{1B6AFBF1-5C03-448A-8FC9-D157EA9A44BC}"/>
              </a:ext>
            </a:extLst>
          </p:cNvPr>
          <p:cNvCxnSpPr>
            <a:cxnSpLocks/>
          </p:cNvCxnSpPr>
          <p:nvPr/>
        </p:nvCxnSpPr>
        <p:spPr>
          <a:xfrm flipV="1">
            <a:off x="8764310" y="4407264"/>
            <a:ext cx="0" cy="838575"/>
          </a:xfrm>
          <a:prstGeom prst="line">
            <a:avLst/>
          </a:prstGeom>
          <a:noFill/>
          <a:ln w="12700" cap="flat" cmpd="sng" algn="ctr">
            <a:solidFill>
              <a:srgbClr val="267CBC"/>
            </a:solidFill>
            <a:prstDash val="solid"/>
          </a:ln>
          <a:effectLst/>
        </p:spPr>
      </p:cxnSp>
      <p:sp>
        <p:nvSpPr>
          <p:cNvPr id="75" name="Oval 37">
            <a:extLst>
              <a:ext uri="{FF2B5EF4-FFF2-40B4-BE49-F238E27FC236}">
                <a16:creationId xmlns:a16="http://schemas.microsoft.com/office/drawing/2014/main" id="{C29FF65C-660F-4347-99B0-02DA9EBC3F4C}"/>
              </a:ext>
            </a:extLst>
          </p:cNvPr>
          <p:cNvSpPr/>
          <p:nvPr/>
        </p:nvSpPr>
        <p:spPr>
          <a:xfrm flipV="1">
            <a:off x="8704571" y="5225518"/>
            <a:ext cx="118125" cy="118125"/>
          </a:xfrm>
          <a:prstGeom prst="ellipse">
            <a:avLst/>
          </a:prstGeom>
          <a:solidFill>
            <a:srgbClr val="267CBC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91440" tIns="45720" rIns="91440" bIns="4572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6" name="Straight Connector 34">
            <a:extLst>
              <a:ext uri="{FF2B5EF4-FFF2-40B4-BE49-F238E27FC236}">
                <a16:creationId xmlns:a16="http://schemas.microsoft.com/office/drawing/2014/main" id="{390C480A-8F38-4E08-B43D-3ED1FE1D5D20}"/>
              </a:ext>
            </a:extLst>
          </p:cNvPr>
          <p:cNvCxnSpPr>
            <a:cxnSpLocks/>
          </p:cNvCxnSpPr>
          <p:nvPr/>
        </p:nvCxnSpPr>
        <p:spPr>
          <a:xfrm flipV="1">
            <a:off x="6832607" y="4386944"/>
            <a:ext cx="0" cy="322216"/>
          </a:xfrm>
          <a:prstGeom prst="line">
            <a:avLst/>
          </a:prstGeom>
          <a:noFill/>
          <a:ln w="12700" cap="flat" cmpd="sng" algn="ctr">
            <a:solidFill>
              <a:srgbClr val="184F9E"/>
            </a:solidFill>
            <a:prstDash val="solid"/>
          </a:ln>
          <a:effectLst/>
        </p:spPr>
      </p:cxnSp>
      <p:cxnSp>
        <p:nvCxnSpPr>
          <p:cNvPr id="79" name="Straight Connector 34">
            <a:extLst>
              <a:ext uri="{FF2B5EF4-FFF2-40B4-BE49-F238E27FC236}">
                <a16:creationId xmlns:a16="http://schemas.microsoft.com/office/drawing/2014/main" id="{7142D6C6-776A-47D6-B689-8FAA5E3A219C}"/>
              </a:ext>
            </a:extLst>
          </p:cNvPr>
          <p:cNvCxnSpPr>
            <a:cxnSpLocks/>
            <a:stCxn id="69" idx="0"/>
          </p:cNvCxnSpPr>
          <p:nvPr/>
        </p:nvCxnSpPr>
        <p:spPr>
          <a:xfrm flipV="1">
            <a:off x="6829376" y="5225518"/>
            <a:ext cx="3231" cy="195438"/>
          </a:xfrm>
          <a:prstGeom prst="line">
            <a:avLst/>
          </a:prstGeom>
          <a:noFill/>
          <a:ln w="12700" cap="flat" cmpd="sng" algn="ctr">
            <a:solidFill>
              <a:srgbClr val="184F9E"/>
            </a:solidFill>
            <a:prstDash val="solid"/>
          </a:ln>
          <a:effectLst/>
        </p:spPr>
      </p:cxnSp>
      <p:sp>
        <p:nvSpPr>
          <p:cNvPr id="81" name="Oval 37">
            <a:extLst>
              <a:ext uri="{FF2B5EF4-FFF2-40B4-BE49-F238E27FC236}">
                <a16:creationId xmlns:a16="http://schemas.microsoft.com/office/drawing/2014/main" id="{4436E865-9212-4B69-9A86-E54E8343BC64}"/>
              </a:ext>
            </a:extLst>
          </p:cNvPr>
          <p:cNvSpPr/>
          <p:nvPr/>
        </p:nvSpPr>
        <p:spPr>
          <a:xfrm flipV="1">
            <a:off x="6771647" y="5349793"/>
            <a:ext cx="118125" cy="118125"/>
          </a:xfrm>
          <a:prstGeom prst="ellipse">
            <a:avLst/>
          </a:prstGeom>
          <a:solidFill>
            <a:srgbClr val="184F9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91440" tIns="45720" rIns="91440" bIns="4572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503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F0F34F-DCAF-4240-AE13-23BDE7A5C8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09609" y="2931705"/>
            <a:ext cx="7697821" cy="1324144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100000"/>
              </a:lnSpc>
            </a:pPr>
            <a:r>
              <a:rPr lang="ru-RU" sz="2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4076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246</Words>
  <Application>Microsoft Office PowerPoint</Application>
  <PresentationFormat>Широкоэкранный</PresentationFormat>
  <Paragraphs>29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О ПРОВЕДЕНИИ ЕЖЕГОДНОЙ РЕГИОНАЛЬНОЙ МАТЕМАТИЧЕСКОЙ НЕДЕЛИ «ВЕРШИНА», ПРИУРОЧЕННОЙ  КО ДНЮ МАТЕМАТИКА И ДНЮ РОЖДЕНИЯ Н.И. ЛОБАЧЕВСКОГО</vt:lpstr>
      <vt:lpstr>ОБЩИЕ ПОЛОЖЕНИЯ</vt:lpstr>
      <vt:lpstr>ЭТАПЫ ПРОВЕДЕНИЯ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ПРОВЕДЕНИИ ЕЖЕГОДНОЙ РЕГИОНАЛЬНОЙ МАТЕМАТИЧЕСКОЙ НЕДЕЛИ «ВЕРШИНА», ПРИУРОЧЕННОЙ  КО ДНЮ МАТЕМАТИКА И ДНЮ РОЖДЕНИЯ Н.И. ЛОБАЧЕВСКОГО</dc:title>
  <dc:creator>Сергей</dc:creator>
  <cp:lastModifiedBy>Сергей</cp:lastModifiedBy>
  <cp:revision>5</cp:revision>
  <dcterms:created xsi:type="dcterms:W3CDTF">2024-11-19T13:48:54Z</dcterms:created>
  <dcterms:modified xsi:type="dcterms:W3CDTF">2024-11-19T14:21:44Z</dcterms:modified>
</cp:coreProperties>
</file>