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sldIdLst>
    <p:sldId id="256" r:id="rId2"/>
    <p:sldId id="308" r:id="rId3"/>
    <p:sldId id="259" r:id="rId4"/>
    <p:sldId id="310" r:id="rId5"/>
    <p:sldId id="309" r:id="rId6"/>
    <p:sldId id="260" r:id="rId7"/>
    <p:sldId id="311" r:id="rId8"/>
    <p:sldId id="265" r:id="rId9"/>
    <p:sldId id="307" r:id="rId10"/>
    <p:sldId id="263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01" r:id="rId22"/>
    <p:sldId id="298" r:id="rId23"/>
    <p:sldId id="293" r:id="rId24"/>
    <p:sldId id="322" r:id="rId25"/>
    <p:sldId id="323" r:id="rId26"/>
    <p:sldId id="325" r:id="rId27"/>
    <p:sldId id="329" r:id="rId28"/>
    <p:sldId id="326" r:id="rId29"/>
    <p:sldId id="327" r:id="rId30"/>
    <p:sldId id="297" r:id="rId31"/>
    <p:sldId id="331" r:id="rId32"/>
    <p:sldId id="333" r:id="rId33"/>
    <p:sldId id="334" r:id="rId34"/>
    <p:sldId id="335" r:id="rId35"/>
    <p:sldId id="300" r:id="rId36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6AD43E-3EC4-4FEB-B4C3-DE10A25B2BF1}">
          <p14:sldIdLst>
            <p14:sldId id="256"/>
            <p14:sldId id="308"/>
            <p14:sldId id="259"/>
            <p14:sldId id="310"/>
            <p14:sldId id="309"/>
            <p14:sldId id="260"/>
            <p14:sldId id="311"/>
            <p14:sldId id="265"/>
            <p14:sldId id="307"/>
            <p14:sldId id="263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01"/>
            <p14:sldId id="298"/>
            <p14:sldId id="293"/>
            <p14:sldId id="322"/>
            <p14:sldId id="323"/>
            <p14:sldId id="325"/>
            <p14:sldId id="329"/>
            <p14:sldId id="326"/>
            <p14:sldId id="327"/>
            <p14:sldId id="297"/>
            <p14:sldId id="331"/>
            <p14:sldId id="333"/>
            <p14:sldId id="334"/>
            <p14:sldId id="335"/>
            <p14:sldId id="30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D6A2"/>
    <a:srgbClr val="FF3300"/>
    <a:srgbClr val="D030D0"/>
    <a:srgbClr val="F5801F"/>
    <a:srgbClr val="FFFF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62" y="-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22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1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1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15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24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</c:v>
                </c:pt>
                <c:pt idx="1">
                  <c:v>22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соответсвие 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</c:v>
                </c:pt>
                <c:pt idx="1">
                  <c:v>22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522048"/>
        <c:axId val="235110400"/>
      </c:barChart>
      <c:catAx>
        <c:axId val="251522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ru-RU"/>
          </a:p>
        </c:txPr>
        <c:crossAx val="235110400"/>
        <c:crosses val="autoZero"/>
        <c:auto val="1"/>
        <c:lblAlgn val="ctr"/>
        <c:lblOffset val="100"/>
        <c:noMultiLvlLbl val="0"/>
      </c:catAx>
      <c:valAx>
        <c:axId val="235110400"/>
        <c:scaling>
          <c:orientation val="minMax"/>
          <c:max val="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1522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00206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1-4 классы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615</c:v>
                </c:pt>
                <c:pt idx="1">
                  <c:v>653</c:v>
                </c:pt>
                <c:pt idx="2">
                  <c:v>710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B6-4021-8585-BAE9FF4328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5-9 классы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581</c:v>
                </c:pt>
                <c:pt idx="1">
                  <c:v>612</c:v>
                </c:pt>
                <c:pt idx="2">
                  <c:v>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B6-4021-8585-BAE9FF4328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10-11 классы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95</c:v>
                </c:pt>
                <c:pt idx="1">
                  <c:v>75</c:v>
                </c:pt>
                <c:pt idx="2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B6-4021-8585-BAE9FF43282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B6-4021-8585-BAE9FF432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339072"/>
        <c:axId val="235115584"/>
      </c:barChart>
      <c:catAx>
        <c:axId val="4633907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235115584"/>
        <c:crosses val="autoZero"/>
        <c:auto val="1"/>
        <c:lblAlgn val="ctr"/>
        <c:lblOffset val="100"/>
        <c:noMultiLvlLbl val="0"/>
      </c:catAx>
      <c:valAx>
        <c:axId val="2351155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6339072"/>
        <c:crosses val="autoZero"/>
        <c:crossBetween val="between"/>
      </c:valAx>
    </c:plotArea>
    <c:legend>
      <c:legendPos val="r"/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07006415864684E-2"/>
          <c:y val="4.4057617797775429E-2"/>
          <c:w val="0.83187440624511111"/>
          <c:h val="0.804508229244369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</c:v>
                </c:pt>
                <c:pt idx="1">
                  <c:v>61</c:v>
                </c:pt>
                <c:pt idx="2">
                  <c:v>62.7</c:v>
                </c:pt>
                <c:pt idx="3">
                  <c:v>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535104"/>
        <c:axId val="46429248"/>
      </c:barChart>
      <c:catAx>
        <c:axId val="4753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429248"/>
        <c:crosses val="autoZero"/>
        <c:auto val="1"/>
        <c:lblAlgn val="ctr"/>
        <c:lblOffset val="100"/>
        <c:noMultiLvlLbl val="0"/>
      </c:catAx>
      <c:valAx>
        <c:axId val="46429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535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968083071980421"/>
          <c:y val="0.13551224193480421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Национальности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6F-4836-AE5C-639D664EC8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6F-4836-AE5C-639D664EC8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6F-4836-AE5C-639D664EC8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6F-4836-AE5C-639D664EC8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6F-4836-AE5C-639D664EC8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06F-4836-AE5C-639D664EC8F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06F-4836-AE5C-639D664EC8F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06F-4836-AE5C-639D664EC8F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06F-4836-AE5C-639D664EC8F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06F-4836-AE5C-639D664EC8F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06F-4836-AE5C-639D664EC8F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06F-4836-AE5C-639D664EC8F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06F-4836-AE5C-639D664EC8F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B06F-4836-AE5C-639D664EC8F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06F-4836-AE5C-639D664EC8F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06F-4836-AE5C-639D664EC8F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B06F-4836-AE5C-639D664EC8F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B06F-4836-AE5C-639D664EC8F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B06F-4836-AE5C-639D664EC8F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B06F-4836-AE5C-639D664EC8F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B06F-4836-AE5C-639D664EC8F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B06F-4836-AE5C-639D664EC8F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B06F-4836-AE5C-639D664EC8F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Лист1!$A$2:$A$27</c:f>
              <c:strCache>
                <c:ptCount val="26"/>
                <c:pt idx="0">
                  <c:v>Украинцы</c:v>
                </c:pt>
                <c:pt idx="1">
                  <c:v>Азербайджанцы</c:v>
                </c:pt>
                <c:pt idx="2">
                  <c:v>Армяне</c:v>
                </c:pt>
                <c:pt idx="3">
                  <c:v>Татары</c:v>
                </c:pt>
                <c:pt idx="4">
                  <c:v>Молдаване</c:v>
                </c:pt>
                <c:pt idx="5">
                  <c:v>Гагаузы</c:v>
                </c:pt>
                <c:pt idx="6">
                  <c:v>Таджики</c:v>
                </c:pt>
                <c:pt idx="7">
                  <c:v>Узбеки</c:v>
                </c:pt>
                <c:pt idx="8">
                  <c:v>Киргизы</c:v>
                </c:pt>
                <c:pt idx="9">
                  <c:v>Ингуши</c:v>
                </c:pt>
                <c:pt idx="10">
                  <c:v>Белорусы</c:v>
                </c:pt>
                <c:pt idx="11">
                  <c:v>Рутулец</c:v>
                </c:pt>
                <c:pt idx="12">
                  <c:v>Чеченцы</c:v>
                </c:pt>
                <c:pt idx="13">
                  <c:v>Японец</c:v>
                </c:pt>
                <c:pt idx="14">
                  <c:v>Китайцы</c:v>
                </c:pt>
                <c:pt idx="15">
                  <c:v>Башкиры</c:v>
                </c:pt>
                <c:pt idx="16">
                  <c:v>Испанец</c:v>
                </c:pt>
                <c:pt idx="17">
                  <c:v>Мордва</c:v>
                </c:pt>
                <c:pt idx="18">
                  <c:v>Марийцы</c:v>
                </c:pt>
                <c:pt idx="19">
                  <c:v>Казахи</c:v>
                </c:pt>
                <c:pt idx="20">
                  <c:v>Калмыки</c:v>
                </c:pt>
                <c:pt idx="21">
                  <c:v>Евреи</c:v>
                </c:pt>
                <c:pt idx="22">
                  <c:v>Сербы</c:v>
                </c:pt>
                <c:pt idx="23">
                  <c:v>Грузины</c:v>
                </c:pt>
                <c:pt idx="24">
                  <c:v>Лезгины</c:v>
                </c:pt>
                <c:pt idx="25">
                  <c:v>Чуваши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22</c:v>
                </c:pt>
                <c:pt idx="1">
                  <c:v>25</c:v>
                </c:pt>
                <c:pt idx="2">
                  <c:v>22</c:v>
                </c:pt>
                <c:pt idx="3">
                  <c:v>20</c:v>
                </c:pt>
                <c:pt idx="4">
                  <c:v>15</c:v>
                </c:pt>
                <c:pt idx="5">
                  <c:v>7</c:v>
                </c:pt>
                <c:pt idx="6">
                  <c:v>20</c:v>
                </c:pt>
                <c:pt idx="7">
                  <c:v>12</c:v>
                </c:pt>
                <c:pt idx="8">
                  <c:v>25</c:v>
                </c:pt>
                <c:pt idx="9">
                  <c:v>2</c:v>
                </c:pt>
                <c:pt idx="10">
                  <c:v>5</c:v>
                </c:pt>
                <c:pt idx="11">
                  <c:v>4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2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3</c:v>
                </c:pt>
                <c:pt idx="24">
                  <c:v>4</c:v>
                </c:pt>
                <c:pt idx="2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E-B06F-4836-AE5C-639D664EC8F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6850611120497"/>
          <c:y val="1.7087350376707125E-2"/>
          <c:w val="0.22003062373368362"/>
          <c:h val="0.9424889004102419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Franklin Gothic Medium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Образование родителей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1005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438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Ср.проф.</c:v>
                </c:pt>
                <c:pt idx="2">
                  <c:v>Среднее</c:v>
                </c:pt>
                <c:pt idx="3">
                  <c:v>Осн.общее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950</c:v>
                </c:pt>
                <c:pt idx="1">
                  <c:v>353</c:v>
                </c:pt>
                <c:pt idx="2">
                  <c:v>135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6B-404E-A644-8240366D38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8602880"/>
        <c:axId val="46456832"/>
      </c:barChart>
      <c:catAx>
        <c:axId val="22860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6456832"/>
        <c:crosses val="autoZero"/>
        <c:auto val="1"/>
        <c:lblAlgn val="ctr"/>
        <c:lblOffset val="100"/>
        <c:noMultiLvlLbl val="0"/>
      </c:catAx>
      <c:valAx>
        <c:axId val="46456832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228602880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</cdr:x>
      <cdr:y>0.94373</cdr:y>
    </cdr:from>
    <cdr:to>
      <cdr:x>0.44842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2021-2022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0.0961</cdr:x>
      <cdr:y>0.94373</cdr:y>
    </cdr:from>
    <cdr:to>
      <cdr:x>0.29452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2900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2020-2021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0.40625</cdr:x>
      <cdr:y>0.94373</cdr:y>
    </cdr:from>
    <cdr:to>
      <cdr:x>0.60467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872208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2022-2023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83EF-14E7-4883-806F-3C4E6D20B460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E47F6-CEF5-4963-A705-0BA2B6FF9C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E47F6-CEF5-4963-A705-0BA2B6FF9CD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54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2659-A3A0-442F-A0AF-49D2D3B0D719}" type="datetimeFigureOut">
              <a:rPr lang="ru-RU" smtClean="0"/>
              <a:pPr/>
              <a:t>26.08.2023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orolev_school_2@mail.ru" TargetMode="Externa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10172" y="391549"/>
            <a:ext cx="77403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№2 имени В.Н. Михайлова»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98"/>
          <a:stretch/>
        </p:blipFill>
        <p:spPr>
          <a:xfrm>
            <a:off x="3205816" y="3793668"/>
            <a:ext cx="2952328" cy="1691984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3"/>
          <a:stretch/>
        </p:blipFill>
        <p:spPr>
          <a:xfrm>
            <a:off x="6804248" y="4225652"/>
            <a:ext cx="2104799" cy="12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8"/>
          <a:stretch/>
        </p:blipFill>
        <p:spPr>
          <a:xfrm>
            <a:off x="755576" y="4225652"/>
            <a:ext cx="1909193" cy="12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8" t="23030" r="26134" b="24122"/>
          <a:stretch/>
        </p:blipFill>
        <p:spPr>
          <a:xfrm>
            <a:off x="1" y="123831"/>
            <a:ext cx="1728192" cy="1359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1449" y="1633364"/>
            <a:ext cx="7224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ПУБЛИЧНЫЙ ДОКЛАД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за 2022-2023 учебный год</a:t>
            </a:r>
            <a:endParaRPr lang="ru-RU" sz="4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i2.wp.com/senno-school1.belhost.by/wp-content/uploads/2021/02/glavnaya.png?w=10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"/>
            <a:ext cx="2267744" cy="14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70867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</a:rPr>
              <a:t>Сравнительный анализ количества участников, победителей и призеров </a:t>
            </a: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</a:rPr>
              <a:t>ВОШ </a:t>
            </a:r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</a:rPr>
              <a:t>за три года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71924"/>
              </p:ext>
            </p:extLst>
          </p:nvPr>
        </p:nvGraphicFramePr>
        <p:xfrm>
          <a:off x="1043608" y="1594585"/>
          <a:ext cx="5688632" cy="893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637"/>
                <a:gridCol w="1874903"/>
                <a:gridCol w="1869092"/>
              </a:tblGrid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2021-2022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 </a:t>
                      </a:r>
                      <a:r>
                        <a:rPr lang="ru-RU" sz="1100" dirty="0">
                          <a:effectLst/>
                        </a:rPr>
                        <a:t>учебный </a:t>
                      </a:r>
                      <a:r>
                        <a:rPr lang="ru-RU" sz="1100" dirty="0" smtClean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1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273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2549722"/>
            <a:ext cx="6534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муниципальный этап</a:t>
            </a:r>
            <a:endParaRPr lang="ru-RU" sz="14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911832"/>
              </p:ext>
            </p:extLst>
          </p:nvPr>
        </p:nvGraphicFramePr>
        <p:xfrm>
          <a:off x="971600" y="2857500"/>
          <a:ext cx="5760640" cy="93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0040"/>
                <a:gridCol w="1920040"/>
                <a:gridCol w="1920560"/>
              </a:tblGrid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2021-2022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5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171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259632" y="1263452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Franklin Gothic Medium" pitchFamily="34" charset="0"/>
              </a:rPr>
              <a:t>школьного </a:t>
            </a:r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этап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87623" y="3861659"/>
            <a:ext cx="1766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региональный этап </a:t>
            </a:r>
            <a:endParaRPr lang="ru-RU" sz="14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12478"/>
              </p:ext>
            </p:extLst>
          </p:nvPr>
        </p:nvGraphicFramePr>
        <p:xfrm>
          <a:off x="1043608" y="4153644"/>
          <a:ext cx="5688631" cy="93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6040"/>
                <a:gridCol w="1896040"/>
                <a:gridCol w="1896551"/>
              </a:tblGrid>
              <a:tr h="301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2021-2022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05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14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14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7544" y="194077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/>
                </a:solidFill>
                <a:latin typeface="Franklin Gothic Medium" pitchFamily="34" charset="0"/>
              </a:rPr>
              <a:t>ОЛИМПИАДНОЕ  ДВИЖЕНИЕ</a:t>
            </a:r>
            <a:endParaRPr lang="ru-RU" sz="32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КАЧЕСТВО ОБРАЗОВАНИЯ 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12583"/>
              </p:ext>
            </p:extLst>
          </p:nvPr>
        </p:nvGraphicFramePr>
        <p:xfrm>
          <a:off x="251520" y="1586293"/>
          <a:ext cx="7381879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794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6б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кач-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81063" y="2273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20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130919"/>
            <a:ext cx="345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5-9 классы (%)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613121"/>
              </p:ext>
            </p:extLst>
          </p:nvPr>
        </p:nvGraphicFramePr>
        <p:xfrm>
          <a:off x="395536" y="4153644"/>
          <a:ext cx="42094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5390"/>
                <a:gridCol w="1215390"/>
                <a:gridCol w="1778635"/>
              </a:tblGrid>
              <a:tr h="301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 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3649588"/>
            <a:ext cx="37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10-11 классы (%)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3826242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  – 65,8%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Аттестат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 отличием 9 класс -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14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Медаль « За особые успехи в обучении»  и аттестат с отличием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11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класс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 </a:t>
            </a:r>
          </a:p>
        </p:txBody>
      </p:sp>
    </p:spTree>
    <p:extLst>
      <p:ext uri="{BB962C8B-B14F-4D97-AF65-F5344CB8AC3E}">
        <p14:creationId xmlns:p14="http://schemas.microsoft.com/office/powerpoint/2010/main" val="27938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51873323"/>
              </p:ext>
            </p:extLst>
          </p:nvPr>
        </p:nvGraphicFramePr>
        <p:xfrm>
          <a:off x="323528" y="1057300"/>
          <a:ext cx="324036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33722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Динамика качества знаний за </a:t>
            </a:r>
            <a:r>
              <a:rPr lang="ru-RU" sz="1600" b="1" dirty="0" smtClean="0">
                <a:solidFill>
                  <a:schemeClr val="accent4"/>
                </a:solidFill>
                <a:latin typeface="Franklin Gothic Medium" pitchFamily="34" charset="0"/>
              </a:rPr>
              <a:t>2019-2023 годы </a:t>
            </a:r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( чел.)</a:t>
            </a:r>
            <a:endParaRPr lang="ru-RU" sz="1600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1765" y="481234"/>
            <a:ext cx="4392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Количество учащихся, закончивших год на «5»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2019-2020 учебный год – 167 человек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2020-2021 учебный год – 142 человек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2021-2022 учебный год -150 человек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2022-2023 учебный год -156 человек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них: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начальная школа - 71 человек;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основная школа  -  75 человек;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средняя школа      -10 человек;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60225"/>
              </p:ext>
            </p:extLst>
          </p:nvPr>
        </p:nvGraphicFramePr>
        <p:xfrm>
          <a:off x="683568" y="4401313"/>
          <a:ext cx="3024336" cy="9814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44718"/>
                <a:gridCol w="2079618"/>
              </a:tblGrid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2019-2020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2021-2022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3505572"/>
            <a:ext cx="3888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Сравнительная характеристика аттестатов без «троек» среднего общего образования за  2019-2022  годы: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29713"/>
              </p:ext>
            </p:extLst>
          </p:nvPr>
        </p:nvGraphicFramePr>
        <p:xfrm>
          <a:off x="5148064" y="4513684"/>
          <a:ext cx="3308985" cy="9113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63955"/>
                <a:gridCol w="2145030"/>
              </a:tblGrid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2019-2020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2022-2023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644008" y="3505571"/>
            <a:ext cx="41024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Сравнительная характеристика аттестатов основного общего образования без троек» за 2019-2023  годы: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4"/>
                </a:solidFill>
                <a:latin typeface="Franklin Gothic Medium" pitchFamily="34" charset="0"/>
              </a:rPr>
              <a:t>Успеваемость обучающихся по триместрам </a:t>
            </a:r>
            <a:r>
              <a:rPr lang="ru-RU" sz="4000" b="1" dirty="0" smtClean="0">
                <a:solidFill>
                  <a:schemeClr val="accent4"/>
                </a:solidFill>
                <a:latin typeface="Franklin Gothic Medium" pitchFamily="34" charset="0"/>
              </a:rPr>
              <a:t>2022-2023 </a:t>
            </a:r>
            <a:r>
              <a:rPr lang="ru-RU" sz="4000" b="1" dirty="0">
                <a:solidFill>
                  <a:schemeClr val="accent4"/>
                </a:solidFill>
                <a:latin typeface="Franklin Gothic Medium" pitchFamily="34" charset="0"/>
              </a:rPr>
              <a:t>учебный год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Medium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711317"/>
              </p:ext>
            </p:extLst>
          </p:nvPr>
        </p:nvGraphicFramePr>
        <p:xfrm>
          <a:off x="1763688" y="1561356"/>
          <a:ext cx="5616624" cy="18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167"/>
                <a:gridCol w="1303051"/>
                <a:gridCol w="1303051"/>
                <a:gridCol w="1302344"/>
                <a:gridCol w="806011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Классы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III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год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5-9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99,2%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10-11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Всего: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99,9%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99,3%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99,6%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99,9%</a:t>
                      </a:r>
                      <a:endParaRPr lang="ru-RU" sz="1200" dirty="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0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722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Государственная итоговая аттестация </a:t>
            </a:r>
            <a:b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9 класс (ОГЭ, ГВЭ)</a:t>
            </a:r>
            <a:endParaRPr lang="ru-RU" sz="3600" dirty="0">
              <a:solidFill>
                <a:schemeClr val="accent4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23443"/>
              </p:ext>
            </p:extLst>
          </p:nvPr>
        </p:nvGraphicFramePr>
        <p:xfrm>
          <a:off x="454135" y="3721596"/>
          <a:ext cx="7776864" cy="9814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936104"/>
                <a:gridCol w="1008112"/>
                <a:gridCol w="864096"/>
                <a:gridCol w="792088"/>
                <a:gridCol w="936104"/>
                <a:gridCol w="1296144"/>
                <a:gridCol w="648072"/>
                <a:gridCol w="720080"/>
                <a:gridCol w="5760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география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биология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Общество-знание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Инфор-матика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 ИКТ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химия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физика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англ.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язык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0929" y="3014146"/>
            <a:ext cx="5544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Выбор предметов  на ГИА-9 обучающимися 9-х классов в 2023 году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13708"/>
            <a:ext cx="7848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2022-2023 в  учебном году государственная  итоговая аттестация обучающихся 9-х классов  проходила в 2-х  формах:  ОГЭ и  ГВЭ. К аттестации были допущены все 98 обучающихся 9-х классов. Для получения аттестата за курс основного общего образования в 2023 году необходимо было сдать 4 обязательных экзамена: русский язык, математика и 2 предмета по выбору обучающегося. Экзамен в форме ОГЭ сдавали 96 обучающихся. В соответствии с рекомендациями ПМПК и справкой об инвалидности  ГВЭ по русскому языку и математике    сдавали 2 обучающиеся с ОВЗ и детей- инвалидов.</a:t>
            </a:r>
          </a:p>
        </p:txBody>
      </p:sp>
    </p:spTree>
    <p:extLst>
      <p:ext uri="{BB962C8B-B14F-4D97-AF65-F5344CB8AC3E}">
        <p14:creationId xmlns:p14="http://schemas.microsoft.com/office/powerpoint/2010/main" val="8133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Результаты ГИА-9 обучающихся 9-х классов</a:t>
            </a:r>
            <a:r>
              <a:rPr lang="ru-RU" sz="3600" dirty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sz="3600" dirty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по предметам форме ОГЭ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277669"/>
              </p:ext>
            </p:extLst>
          </p:nvPr>
        </p:nvGraphicFramePr>
        <p:xfrm>
          <a:off x="1043608" y="1129308"/>
          <a:ext cx="6552728" cy="3997078"/>
        </p:xfrm>
        <a:graphic>
          <a:graphicData uri="http://schemas.openxmlformats.org/drawingml/2006/table">
            <a:tbl>
              <a:tblPr firstRow="1" firstCol="1" bandRow="1" bandCol="1">
                <a:tableStyleId>{00A15C55-8517-42AA-B614-E9B94910E393}</a:tableStyleId>
              </a:tblPr>
              <a:tblGrid>
                <a:gridCol w="1486790"/>
                <a:gridCol w="1045255"/>
                <a:gridCol w="962621"/>
                <a:gridCol w="888003"/>
                <a:gridCol w="1221005"/>
                <a:gridCol w="949054"/>
              </a:tblGrid>
              <a:tr h="833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уч-ся( чел.)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«2»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качества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успеваемости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76%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 ИКТ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71%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74%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98%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40%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Английский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язык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3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41276"/>
            <a:ext cx="8229600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Franklin Gothic Medium" pitchFamily="34" charset="0"/>
              </a:rPr>
              <a:t>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81436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Таким образом, из 97 обучающихся  9-х классов успешно  прошли государственную итоговую аттестацию в форме ОГЭ  и ГВЭ  в основные сроки и получили аттестаты об основном общем образовании. Один обучающийся получил на ГИА-9 в формате ОГЭ 4 неудовлетворительных результата на экзаменах( русский язык, география и обществознание, математика). В дополнительный период ГИА-9, в сентябре 2023 года, он будет пересдавать эти предметы для получения аттестата.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698199"/>
              </p:ext>
            </p:extLst>
          </p:nvPr>
        </p:nvGraphicFramePr>
        <p:xfrm>
          <a:off x="1259632" y="913284"/>
          <a:ext cx="5976666" cy="1080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98968"/>
                <a:gridCol w="1298968"/>
                <a:gridCol w="873256"/>
                <a:gridCol w="1252737"/>
                <a:gridCol w="1252737"/>
              </a:tblGrid>
              <a:tr h="642946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Всего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98 чел.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Получили  </a:t>
                      </a:r>
                      <a:r>
                        <a:rPr lang="ru-RU" sz="1100" dirty="0" smtClean="0">
                          <a:effectLst/>
                        </a:rPr>
                        <a:t>аттестаты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Итого получили аттестаты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r>
                        <a:rPr lang="ru-RU" sz="1100" dirty="0" smtClean="0">
                          <a:effectLst/>
                        </a:rPr>
                        <a:t>получили</a:t>
                      </a:r>
                      <a:r>
                        <a:rPr lang="ru-RU" sz="1100" baseline="0" dirty="0" smtClean="0">
                          <a:effectLst/>
                        </a:rPr>
                        <a:t> аттестаты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8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отличием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Без отличия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 </a:t>
                      </a:r>
                      <a:r>
                        <a:rPr lang="ru-RU" sz="1100" dirty="0">
                          <a:effectLst/>
                        </a:rPr>
                        <a:t>чел </a:t>
                      </a:r>
                      <a:r>
                        <a:rPr lang="ru-RU" sz="1100" dirty="0" smtClean="0">
                          <a:effectLst/>
                        </a:rPr>
                        <a:t>(осень)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218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5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865"/>
            <a:ext cx="8686800" cy="9525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Государственная итоговая аттестация </a:t>
            </a:r>
            <a: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  <a:t>11 класс ( </a:t>
            </a: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ЕГЭ, ГВЭ)</a:t>
            </a:r>
            <a:endParaRPr lang="ru-RU" sz="3600" dirty="0">
              <a:solidFill>
                <a:schemeClr val="accent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64839"/>
            <a:ext cx="76328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2022-2023 учебном году проходили  государственную итоговую аттестацию  27 выпускников из них 25  обучались в очной форме и 2 обучающихся в форме самообразования. Аттестация проходила в форме ЕГЭ и ГВЭ.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К итоговой аттестации были допущены 27 обучающихся.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6970"/>
              </p:ext>
            </p:extLst>
          </p:nvPr>
        </p:nvGraphicFramePr>
        <p:xfrm>
          <a:off x="1475656" y="3904549"/>
          <a:ext cx="6696744" cy="1583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1215"/>
                <a:gridCol w="464299"/>
                <a:gridCol w="772718"/>
                <a:gridCol w="648072"/>
                <a:gridCol w="864096"/>
                <a:gridCol w="504056"/>
                <a:gridCol w="720080"/>
                <a:gridCol w="648072"/>
                <a:gridCol w="576064"/>
                <a:gridCol w="648072"/>
              </a:tblGrid>
              <a:tr h="27829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Математика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Биология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Литера-тура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Общество-знание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Англ.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язык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История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Инфор-матика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Химия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Физика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профиль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база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2851983"/>
            <a:ext cx="756084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В 2022-2023  учебном году учащиеся 11а класса сдавали экзамены в штатном режиме. Предметы, необходимые для получения аттестата за курс среднего общего образования: русский язык и математика одного из уровней (либо базовый или профильный).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Выбор учащихся предметов для сдачи в форме ЕГЭ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7220"/>
            <a:ext cx="8229600" cy="9525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Результаты сдачи ЕГЭ обучающимися 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11 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класса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3600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</a:br>
            <a:endParaRPr lang="ru-RU" sz="3600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712362"/>
              </p:ext>
            </p:extLst>
          </p:nvPr>
        </p:nvGraphicFramePr>
        <p:xfrm>
          <a:off x="1187624" y="1201316"/>
          <a:ext cx="6844417" cy="3436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809"/>
                <a:gridCol w="502684"/>
                <a:gridCol w="728718"/>
                <a:gridCol w="719704"/>
                <a:gridCol w="808454"/>
                <a:gridCol w="808454"/>
                <a:gridCol w="1826594"/>
              </a:tblGrid>
              <a:tr h="894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Мин. кол-во баллов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 мини-ого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балла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 чел)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Мин.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Макс.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 школе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 профильный)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Биология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Английский язык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Информатика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Химия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3413" y="142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40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5532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  <a:cs typeface="Times New Roman" pitchFamily="18" charset="0"/>
              </a:rPr>
              <a:t>Максимальные баллы ЕГЭ по предметам</a:t>
            </a: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accent4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833149"/>
              </p:ext>
            </p:extLst>
          </p:nvPr>
        </p:nvGraphicFramePr>
        <p:xfrm>
          <a:off x="1691680" y="4441676"/>
          <a:ext cx="5910580" cy="96393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284605"/>
                <a:gridCol w="1284605"/>
                <a:gridCol w="863600"/>
                <a:gridCol w="1238885"/>
                <a:gridCol w="1238885"/>
              </a:tblGrid>
              <a:tr h="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Всего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27 чел.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Получили  </a:t>
                      </a:r>
                      <a:r>
                        <a:rPr lang="ru-RU" sz="1100" dirty="0" smtClean="0">
                          <a:effectLst/>
                        </a:rPr>
                        <a:t>аттестаты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Итого получили аттестаты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r>
                        <a:rPr lang="ru-RU" sz="1100" dirty="0" smtClean="0">
                          <a:effectLst/>
                        </a:rPr>
                        <a:t>получили</a:t>
                      </a:r>
                      <a:r>
                        <a:rPr lang="ru-RU" sz="1100" baseline="0" dirty="0" smtClean="0">
                          <a:effectLst/>
                        </a:rPr>
                        <a:t> аттестаты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отличием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Без отличия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35416"/>
              </p:ext>
            </p:extLst>
          </p:nvPr>
        </p:nvGraphicFramePr>
        <p:xfrm>
          <a:off x="2411760" y="1010840"/>
          <a:ext cx="3669030" cy="3200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25650"/>
                <a:gridCol w="16433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 балл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89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Английский язык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Литература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 профиль)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5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7220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СОДЕРЖАНИЕ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26" y="1211368"/>
            <a:ext cx="1268164" cy="1380153"/>
          </a:xfrm>
          <a:prstGeom prst="rect">
            <a:avLst/>
          </a:prstGeom>
        </p:spPr>
      </p:pic>
      <p:pic>
        <p:nvPicPr>
          <p:cNvPr id="6" name="Рисунок 5" descr="PicsArt_08-08-03.29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201316"/>
            <a:ext cx="1268023" cy="1380000"/>
          </a:xfrm>
          <a:prstGeom prst="rect">
            <a:avLst/>
          </a:prstGeom>
        </p:spPr>
      </p:pic>
      <p:pic>
        <p:nvPicPr>
          <p:cNvPr id="7" name="Рисунок 6" descr="PicsArt_08-08-03.29.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730" y="2587076"/>
            <a:ext cx="1268023" cy="1380000"/>
          </a:xfrm>
          <a:prstGeom prst="rect">
            <a:avLst/>
          </a:prstGeom>
        </p:spPr>
      </p:pic>
      <p:pic>
        <p:nvPicPr>
          <p:cNvPr id="8" name="Рисунок 7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201316"/>
            <a:ext cx="1268023" cy="1380000"/>
          </a:xfrm>
          <a:prstGeom prst="rect">
            <a:avLst/>
          </a:prstGeom>
        </p:spPr>
      </p:pic>
      <p:pic>
        <p:nvPicPr>
          <p:cNvPr id="9" name="Рисунок 8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201316"/>
            <a:ext cx="1268023" cy="1380000"/>
          </a:xfrm>
          <a:prstGeom prst="rect">
            <a:avLst/>
          </a:prstGeom>
        </p:spPr>
      </p:pic>
      <p:pic>
        <p:nvPicPr>
          <p:cNvPr id="10" name="Рисунок 9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9686" y="2584610"/>
            <a:ext cx="1268164" cy="1380153"/>
          </a:xfrm>
          <a:prstGeom prst="rect">
            <a:avLst/>
          </a:prstGeom>
        </p:spPr>
      </p:pic>
      <p:pic>
        <p:nvPicPr>
          <p:cNvPr id="11" name="Рисунок 10" descr="PicsArt_08-08-03.29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569468"/>
            <a:ext cx="1268023" cy="1380000"/>
          </a:xfrm>
          <a:prstGeom prst="rect">
            <a:avLst/>
          </a:prstGeom>
        </p:spPr>
      </p:pic>
      <p:pic>
        <p:nvPicPr>
          <p:cNvPr id="12" name="Рисунок 11" descr="PicsArt_08-08-03.29.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4050" y="2569468"/>
            <a:ext cx="1268023" cy="1380000"/>
          </a:xfrm>
          <a:prstGeom prst="rect">
            <a:avLst/>
          </a:prstGeom>
        </p:spPr>
      </p:pic>
      <p:pic>
        <p:nvPicPr>
          <p:cNvPr id="13" name="Рисунок 12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433" y="3885532"/>
            <a:ext cx="1268023" cy="1380000"/>
          </a:xfrm>
          <a:prstGeom prst="rect">
            <a:avLst/>
          </a:prstGeom>
        </p:spPr>
      </p:pic>
      <p:pic>
        <p:nvPicPr>
          <p:cNvPr id="14" name="Рисунок 13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569468"/>
            <a:ext cx="1268023" cy="1380000"/>
          </a:xfrm>
          <a:prstGeom prst="rect">
            <a:avLst/>
          </a:prstGeom>
        </p:spPr>
      </p:pic>
      <p:pic>
        <p:nvPicPr>
          <p:cNvPr id="15" name="Рисунок 14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1320" y="3865612"/>
            <a:ext cx="1268023" cy="1380000"/>
          </a:xfrm>
          <a:prstGeom prst="rect">
            <a:avLst/>
          </a:prstGeom>
        </p:spPr>
      </p:pic>
      <p:pic>
        <p:nvPicPr>
          <p:cNvPr id="16" name="Рисунок 15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7958" y="3885532"/>
            <a:ext cx="1268023" cy="13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806" y="181202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Общие сведения</a:t>
            </a:r>
          </a:p>
          <a:p>
            <a:r>
              <a:rPr lang="ru-RU" sz="1400" dirty="0" smtClean="0">
                <a:latin typeface="Franklin Gothic Medium" pitchFamily="34" charset="0"/>
              </a:rPr>
              <a:t> о школе</a:t>
            </a:r>
            <a:endParaRPr lang="ru-RU" sz="1400" dirty="0">
              <a:latin typeface="Franklin Gothic Medium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2294" y="1907769"/>
            <a:ext cx="779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Кадры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2403" y="1812020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Franklin Gothic Medium" pitchFamily="34" charset="0"/>
              </a:rPr>
              <a:t>Повышение </a:t>
            </a:r>
          </a:p>
          <a:p>
            <a:r>
              <a:rPr lang="ru-RU" sz="1200" dirty="0" smtClean="0">
                <a:latin typeface="Franklin Gothic Medium" pitchFamily="34" charset="0"/>
              </a:rPr>
              <a:t>квалификации</a:t>
            </a:r>
            <a:endParaRPr lang="ru-RU" sz="1200" dirty="0">
              <a:latin typeface="Franklin Gothic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577" y="3268578"/>
            <a:ext cx="11961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Franklin Gothic Medium" pitchFamily="34" charset="0"/>
              </a:rPr>
              <a:t>Качество</a:t>
            </a:r>
          </a:p>
          <a:p>
            <a:r>
              <a:rPr lang="ru-RU" sz="1300" dirty="0" smtClean="0">
                <a:latin typeface="Franklin Gothic Medium" pitchFamily="34" charset="0"/>
              </a:rPr>
              <a:t> образования</a:t>
            </a:r>
            <a:endParaRPr lang="ru-RU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1748" y="334552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ГИА 9</a:t>
            </a: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7734" y="3345523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ГИА 11</a:t>
            </a: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0991" y="3360912"/>
            <a:ext cx="1209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Franklin Gothic Medium" pitchFamily="34" charset="0"/>
              </a:rPr>
              <a:t>Достижения</a:t>
            </a:r>
            <a:endParaRPr lang="ru-RU" sz="1500" dirty="0">
              <a:latin typeface="Franklin Gothic Medium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7423" y="3208145"/>
            <a:ext cx="118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Воспита-</a:t>
            </a:r>
          </a:p>
          <a:p>
            <a:r>
              <a:rPr lang="ru-RU" sz="1400" dirty="0" smtClean="0">
                <a:latin typeface="Franklin Gothic Medium" pitchFamily="34" charset="0"/>
              </a:rPr>
              <a:t>тельная</a:t>
            </a:r>
          </a:p>
          <a:p>
            <a:r>
              <a:rPr lang="ru-RU" sz="1400" dirty="0" smtClean="0">
                <a:latin typeface="Franklin Gothic Medium" pitchFamily="34" charset="0"/>
              </a:rPr>
              <a:t> работа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55036" y="4649003"/>
            <a:ext cx="11966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Franklin Gothic Medium" pitchFamily="34" charset="0"/>
              </a:rPr>
              <a:t>Безопасность</a:t>
            </a:r>
            <a:endParaRPr lang="ru-RU" sz="1300" dirty="0">
              <a:latin typeface="Franklin Gothic Medium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4007" y="455867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Перспективы</a:t>
            </a:r>
          </a:p>
          <a:p>
            <a:r>
              <a:rPr lang="ru-RU" sz="1400" dirty="0" smtClean="0">
                <a:latin typeface="Franklin Gothic Medium" pitchFamily="34" charset="0"/>
              </a:rPr>
              <a:t>и задачи</a:t>
            </a:r>
            <a:endParaRPr lang="ru-RU" sz="1400" dirty="0">
              <a:latin typeface="Franklin Gothic Medium" pitchFamily="34" charset="0"/>
            </a:endParaRPr>
          </a:p>
        </p:txBody>
      </p:sp>
      <p:pic>
        <p:nvPicPr>
          <p:cNvPr id="30" name="Рисунок 29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451" y="1184623"/>
            <a:ext cx="1268164" cy="1380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3630" y="181202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Формы и</a:t>
            </a:r>
          </a:p>
          <a:p>
            <a:r>
              <a:rPr lang="ru-RU" sz="1400" dirty="0" smtClean="0">
                <a:latin typeface="Franklin Gothic Medium" pitchFamily="34" charset="0"/>
              </a:rPr>
              <a:t> сроки</a:t>
            </a:r>
          </a:p>
          <a:p>
            <a:r>
              <a:rPr lang="ru-RU" sz="1400" dirty="0" smtClean="0">
                <a:latin typeface="Franklin Gothic Medium" pitchFamily="34" charset="0"/>
              </a:rPr>
              <a:t> обучения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40941" y="1901444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Franklin Gothic Medium" pitchFamily="34" charset="0"/>
              </a:rPr>
              <a:t>Олимпиадное</a:t>
            </a:r>
          </a:p>
          <a:p>
            <a:r>
              <a:rPr lang="ru-RU" sz="1200" dirty="0" smtClean="0">
                <a:latin typeface="Franklin Gothic Medium" pitchFamily="34" charset="0"/>
              </a:rPr>
              <a:t> движение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056695" y="4666400"/>
            <a:ext cx="85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Питание</a:t>
            </a:r>
            <a:endParaRPr lang="ru-RU" sz="1400" dirty="0">
              <a:latin typeface="Franklin Gothic Medium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521984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11190" y="1532112"/>
            <a:ext cx="38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" pitchFamily="34" charset="0"/>
              </a:rPr>
              <a:t>4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2998" y="1538437"/>
            <a:ext cx="24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" pitchFamily="34" charset="0"/>
              </a:rPr>
              <a:t>7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38533" y="151072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8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02290" y="1505367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10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5576" y="290897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11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81045" y="290897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14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82542" y="2899246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17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38533" y="2900873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20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6217" y="2901276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24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4455" y="4213348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31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338" y="4183700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32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94234" y="4183700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34</a:t>
            </a:r>
            <a:endParaRPr lang="ru-RU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ДОСТИЖЕНИЯ В КОНКУРСАХ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110175"/>
              </p:ext>
            </p:extLst>
          </p:nvPr>
        </p:nvGraphicFramePr>
        <p:xfrm>
          <a:off x="899592" y="1057300"/>
          <a:ext cx="7272808" cy="457699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8270"/>
                <a:gridCol w="3406146"/>
                <a:gridCol w="1085907"/>
                <a:gridCol w="2442485"/>
              </a:tblGrid>
              <a:tr h="344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        </a:t>
                      </a:r>
                      <a:r>
                        <a:rPr lang="ru-RU" sz="1100" dirty="0" smtClean="0">
                          <a:effectLst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Количество участников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Призовые места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Городской конкурс «Фестиваль театральных постановок»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Муниципальный</a:t>
                      </a:r>
                      <a:r>
                        <a:rPr lang="ru-RU" sz="900" baseline="0" dirty="0" smtClean="0">
                          <a:effectLst/>
                        </a:rPr>
                        <a:t> этап конкурса «</a:t>
                      </a:r>
                      <a:r>
                        <a:rPr lang="ru-RU" sz="900" dirty="0" smtClean="0">
                          <a:effectLst/>
                        </a:rPr>
                        <a:t>Безопасное колесо»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3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Конкурс сочинений «Моя профессия»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Конкурс сочинений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8853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Городской конкурс Детского изобразительного, декоративно-прикладного и медиа-творчества "Верный друг"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3968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IX Муниципальный открытый конкурс портрета "Моя любимая мама"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Победитель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Призер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Участника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3664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Всероссийского смотра-конкурса "Лучшая дружина юных пожарных России 2022" (Федеральный этап)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Призеры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3664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8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Всероссийского смотра-конкурса "Лучшая дружина юных пожарных России 2023" (Областной этап)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54331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конкурс детского 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«Рождественские подарки своими руками»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 победителей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призер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054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этап конкурса литературного творчества "Человек доброй воли"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29312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чтецов с неродным русским языком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призера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победителя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26869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12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Городской </a:t>
                      </a:r>
                      <a:r>
                        <a:rPr lang="ru-RU" sz="1000" dirty="0">
                          <a:effectLst/>
                        </a:rPr>
                        <a:t>конкурс сочинений "Моя семья"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              итого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878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2090" y="201582"/>
            <a:ext cx="4015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  <a:latin typeface="Franklin Gothic Medium" pitchFamily="34" charset="0"/>
              </a:rPr>
              <a:t>НАШИ ДОСТИЖЕНИЯ</a:t>
            </a:r>
            <a:endParaRPr lang="ru-RU" sz="32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72797"/>
            <a:ext cx="2329348" cy="334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6" y="1201316"/>
            <a:ext cx="2033320" cy="28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591"/>
            <a:ext cx="1897361" cy="265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4391" y="404796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Победители муниципального этапа конкурса сочинений</a:t>
            </a:r>
          </a:p>
          <a:p>
            <a:r>
              <a:rPr lang="ru-RU" sz="1600" dirty="0" smtClean="0">
                <a:latin typeface="Franklin Gothic Medium" pitchFamily="34" charset="0"/>
              </a:rPr>
              <a:t> «Моя семья</a:t>
            </a:r>
            <a:r>
              <a:rPr lang="ru-RU" sz="1200" dirty="0" smtClean="0">
                <a:latin typeface="Franklin Gothic Medium" pitchFamily="34" charset="0"/>
              </a:rPr>
              <a:t>»</a:t>
            </a:r>
            <a:endParaRPr lang="ru-RU" sz="1200" dirty="0">
              <a:latin typeface="Franklin Gothic Medium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94" y="897970"/>
            <a:ext cx="2545433" cy="363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4489718"/>
            <a:ext cx="4572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Medium" pitchFamily="34" charset="0"/>
              </a:rPr>
              <a:t>Открытая всероссийская интеллектуальная олимпиада "Наше наследие".</a:t>
            </a:r>
            <a:br>
              <a:rPr lang="ru-RU" sz="1600" dirty="0">
                <a:latin typeface="Franklin Gothic Medium" pitchFamily="34" charset="0"/>
              </a:rPr>
            </a:br>
            <a:r>
              <a:rPr lang="ru-RU" sz="1600" dirty="0">
                <a:latin typeface="Franklin Gothic Medium" pitchFamily="34" charset="0"/>
              </a:rPr>
              <a:t>Призеры муниципального уровня - 5</a:t>
            </a:r>
            <a:br>
              <a:rPr lang="ru-RU" sz="1600" dirty="0">
                <a:latin typeface="Franklin Gothic Medium" pitchFamily="34" charset="0"/>
              </a:rPr>
            </a:br>
            <a:r>
              <a:rPr lang="ru-RU" sz="1600" dirty="0">
                <a:latin typeface="Franklin Gothic Medium" pitchFamily="34" charset="0"/>
              </a:rPr>
              <a:t>Призер регионального уровня - 1</a:t>
            </a:r>
          </a:p>
        </p:txBody>
      </p:sp>
    </p:spTree>
    <p:extLst>
      <p:ext uri="{BB962C8B-B14F-4D97-AF65-F5344CB8AC3E}">
        <p14:creationId xmlns:p14="http://schemas.microsoft.com/office/powerpoint/2010/main" val="3256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1436"/>
            <a:ext cx="5397918" cy="95250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Franklin Gothic Book" pitchFamily="34" charset="0"/>
              </a:rPr>
              <a:t>Участие в фестивале «Кванториада-2023» с проектом «Роботизированное удаление сорняков»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62" y="2861981"/>
            <a:ext cx="1911459" cy="262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6309"/>
            <a:ext cx="1770011" cy="23600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1744"/>
            <a:ext cx="1771855" cy="23600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644900" y="19136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latin typeface="Franklin Gothic Book" pitchFamily="34" charset="0"/>
              </a:rPr>
              <a:t>Абилимпикс</a:t>
            </a:r>
            <a:r>
              <a:rPr lang="ru-RU" dirty="0">
                <a:latin typeface="Franklin Gothic Book" pitchFamily="34" charset="0"/>
              </a:rPr>
              <a:t> 2023. Опарина Екатерина прошла отборочный тур Регионального этапа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t="6582" r="12185" b="27178"/>
          <a:stretch/>
        </p:blipFill>
        <p:spPr>
          <a:xfrm>
            <a:off x="5624474" y="85210"/>
            <a:ext cx="1794409" cy="18010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4547" y="37243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ranklin Gothic Medium" pitchFamily="34" charset="0"/>
              </a:rPr>
              <a:t>Областной конкурс «Таланты и поклонники»:</a:t>
            </a:r>
          </a:p>
          <a:p>
            <a:r>
              <a:rPr lang="ru-RU" dirty="0">
                <a:latin typeface="Franklin Gothic Medium" pitchFamily="34" charset="0"/>
              </a:rPr>
              <a:t>1.Театральное искусство - 3 место</a:t>
            </a:r>
          </a:p>
          <a:p>
            <a:r>
              <a:rPr lang="ru-RU" dirty="0">
                <a:latin typeface="Franklin Gothic Medium" pitchFamily="34" charset="0"/>
              </a:rPr>
              <a:t>2. Авторская или бардовская песня - 2 место </a:t>
            </a:r>
          </a:p>
          <a:p>
            <a:r>
              <a:rPr lang="ru-RU" dirty="0">
                <a:latin typeface="Franklin Gothic Medium" pitchFamily="34" charset="0"/>
              </a:rPr>
              <a:t>3. Хореографическое искусство - 1 место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42" y="2850704"/>
            <a:ext cx="1911459" cy="262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72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5483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Городской конкурс портретов «Моя любимая мама»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5" y="265212"/>
            <a:ext cx="1710190" cy="22802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715550" y="31937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Призёры Всероссийского  полевого лагеря «Юный пожарный». </a:t>
            </a:r>
          </a:p>
          <a:p>
            <a:r>
              <a:rPr lang="ru-RU" dirty="0">
                <a:latin typeface="Franklin Gothic Book" pitchFamily="34" charset="0"/>
              </a:rPr>
              <a:t>По итогам всех конкурсов команда "Дивизион" заняла почетное III место!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2811"/>
            <a:ext cx="4176464" cy="313561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5036843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В нашей школе активно работает школьный театр. В этом году коллектив 2 класса стал Дипломантом </a:t>
            </a:r>
            <a:r>
              <a:rPr lang="en-US" sz="1600" dirty="0">
                <a:latin typeface="Franklin Gothic Book" pitchFamily="34" charset="0"/>
              </a:rPr>
              <a:t>II</a:t>
            </a:r>
            <a:r>
              <a:rPr lang="ru-RU" sz="1600" dirty="0">
                <a:latin typeface="Franklin Gothic Book" pitchFamily="34" charset="0"/>
              </a:rPr>
              <a:t> степени в городском конкурсе театральных коллективов.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5" y="3224105"/>
            <a:ext cx="2379890" cy="15859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28" y="3421775"/>
            <a:ext cx="2160240" cy="16201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9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9525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  <a:latin typeface="Franklin Gothic Medium" pitchFamily="34" charset="0"/>
              </a:rPr>
              <a:t>Направления воспитательной работы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283968" y="1333500"/>
            <a:ext cx="4402832" cy="3771636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</a:rPr>
              <a:t>Гражданское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уроки гражданина и мужества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встречи с инспекторами ГИБДД, ОДН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встречи с сотрудниками МЧС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Патриотическое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фестивали военных песен, смотр-строй песен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Классные часы посвященные памятным датам</a:t>
            </a:r>
            <a:endParaRPr lang="ru-RU" sz="3300" b="1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Духовно-нравственное и эстетическое воспитание 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Концертные программы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творческие конкурсы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экскурсии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театральные постановки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Физическое и трудовое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Дни Здоровья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Спортивные эстафеты, соревнования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участие в акциях «Твое здоровье – твое богатство»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Экологическое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участие в экологических акциях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работа волонтерского отряда «Юные экологи»</a:t>
            </a:r>
            <a:endParaRPr lang="ru-RU" sz="3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7059" t="24057" r="42016" b="20965"/>
          <a:stretch/>
        </p:blipFill>
        <p:spPr>
          <a:xfrm>
            <a:off x="156973" y="958800"/>
            <a:ext cx="1728192" cy="1440160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2287" t="30800" r="42120" b="20900"/>
          <a:stretch/>
        </p:blipFill>
        <p:spPr>
          <a:xfrm>
            <a:off x="1979712" y="1269555"/>
            <a:ext cx="1846633" cy="1597259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7169" t="34223" r="42017" b="30078"/>
          <a:stretch/>
        </p:blipFill>
        <p:spPr>
          <a:xfrm>
            <a:off x="184219" y="2534706"/>
            <a:ext cx="1878455" cy="1224137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7168" t="23971" r="41996" b="22268"/>
          <a:stretch/>
        </p:blipFill>
        <p:spPr>
          <a:xfrm>
            <a:off x="1979712" y="3002560"/>
            <a:ext cx="1854279" cy="1433724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27956" t="37100" r="43301" b="20902"/>
          <a:stretch/>
        </p:blipFill>
        <p:spPr>
          <a:xfrm>
            <a:off x="179512" y="3865612"/>
            <a:ext cx="1764463" cy="1368152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27168" t="41095" r="41733" b="25952"/>
          <a:stretch/>
        </p:blipFill>
        <p:spPr>
          <a:xfrm>
            <a:off x="2051720" y="4369668"/>
            <a:ext cx="1944216" cy="1158831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22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НАЦИОНАЛЬНЫЙ СОСТАВ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73324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школе обучаются дети 24 национальностей.   Русские - 1179 человек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54613515"/>
              </p:ext>
            </p:extLst>
          </p:nvPr>
        </p:nvGraphicFramePr>
        <p:xfrm>
          <a:off x="2411760" y="1634400"/>
          <a:ext cx="62750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83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8864"/>
            <a:ext cx="5400600" cy="10444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Социальный</a:t>
            </a:r>
            <a:r>
              <a:rPr lang="ru-RU" sz="2800" b="1" dirty="0" smtClean="0">
                <a:solidFill>
                  <a:schemeClr val="accent4"/>
                </a:solidFill>
              </a:rPr>
              <a:t> </a:t>
            </a:r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статус учащихся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846555"/>
              </p:ext>
            </p:extLst>
          </p:nvPr>
        </p:nvGraphicFramePr>
        <p:xfrm>
          <a:off x="683568" y="1057300"/>
          <a:ext cx="4320480" cy="184651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3123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полные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949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неполные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297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многодетные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206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Опекаемые учащиеся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433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Дети из малообеспеченных семей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433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Семьи, находящиеся в трудном социальном положении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38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63725178"/>
              </p:ext>
            </p:extLst>
          </p:nvPr>
        </p:nvGraphicFramePr>
        <p:xfrm>
          <a:off x="4860032" y="2425452"/>
          <a:ext cx="403244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5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7220"/>
            <a:ext cx="8229600" cy="9525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Занятость учащихся в творческих объединениях</a:t>
            </a:r>
            <a:endParaRPr lang="ru-RU" sz="2800" b="1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691851"/>
              </p:ext>
            </p:extLst>
          </p:nvPr>
        </p:nvGraphicFramePr>
        <p:xfrm>
          <a:off x="1331640" y="1345332"/>
          <a:ext cx="6077585" cy="94188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89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1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88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79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27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Всего учащихся</a:t>
                      </a:r>
                      <a:endParaRPr lang="ru-RU" sz="11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515" marR="272415" algn="ctr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200" spc="5" dirty="0">
                          <a:effectLst/>
                        </a:rPr>
                        <a:t>Х</a:t>
                      </a:r>
                      <a:r>
                        <a:rPr lang="ru-RU" sz="1200" spc="-20" dirty="0">
                          <a:effectLst/>
                        </a:rPr>
                        <a:t>у</a:t>
                      </a:r>
                      <a:r>
                        <a:rPr lang="ru-RU" sz="1200" dirty="0">
                          <a:effectLst/>
                        </a:rPr>
                        <a:t>до</a:t>
                      </a:r>
                      <a:r>
                        <a:rPr lang="ru-RU" sz="1200" spc="10" dirty="0">
                          <a:effectLst/>
                        </a:rPr>
                        <a:t>ж</a:t>
                      </a:r>
                      <a:r>
                        <a:rPr lang="ru-RU" sz="1200" dirty="0">
                          <a:effectLst/>
                        </a:rPr>
                        <a:t>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тв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н</a:t>
                      </a:r>
                      <a:r>
                        <a:rPr lang="ru-RU" sz="1200" dirty="0">
                          <a:effectLst/>
                        </a:rPr>
                        <a:t>о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– эстетиче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кого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384175" marR="344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spc="5" dirty="0">
                          <a:effectLst/>
                        </a:rPr>
                        <a:t>хни</a:t>
                      </a:r>
                      <a:r>
                        <a:rPr lang="ru-RU" sz="1200" dirty="0">
                          <a:effectLst/>
                        </a:rPr>
                        <a:t>че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кого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362585" marR="4044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</a:t>
                      </a:r>
                      <a:r>
                        <a:rPr lang="ru-RU" sz="1200" spc="5" dirty="0">
                          <a:effectLst/>
                        </a:rPr>
                        <a:t>п</a:t>
                      </a:r>
                      <a:r>
                        <a:rPr lang="ru-RU" sz="1200" dirty="0">
                          <a:effectLst/>
                        </a:rPr>
                        <a:t>ор</a:t>
                      </a:r>
                      <a:r>
                        <a:rPr lang="ru-RU" sz="1200" spc="-5" dirty="0">
                          <a:effectLst/>
                        </a:rPr>
                        <a:t>т</a:t>
                      </a:r>
                      <a:r>
                        <a:rPr lang="ru-RU" sz="1200" dirty="0">
                          <a:effectLst/>
                        </a:rPr>
                        <a:t>ив</a:t>
                      </a:r>
                      <a:r>
                        <a:rPr lang="ru-RU" sz="1200" spc="5" dirty="0">
                          <a:effectLst/>
                        </a:rPr>
                        <a:t>н</a:t>
                      </a:r>
                      <a:r>
                        <a:rPr lang="ru-RU" sz="1200" dirty="0">
                          <a:effectLst/>
                        </a:rPr>
                        <a:t>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821">
                <a:tc>
                  <a:txBody>
                    <a:bodyPr/>
                    <a:lstStyle/>
                    <a:p>
                      <a:pPr marL="107950">
                        <a:lnSpc>
                          <a:spcPct val="96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300151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l"/>
              </a:tabLst>
            </a:pP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Количество учащихся, состоящих на </a:t>
            </a:r>
            <a:r>
              <a:rPr lang="ru-RU" altLang="ru-RU" sz="2800" b="1" dirty="0" err="1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внутришкольном</a:t>
            </a: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 </a:t>
            </a:r>
            <a:r>
              <a:rPr lang="ru-RU" altLang="ru-RU" sz="2800" b="1" dirty="0" smtClean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учете, в </a:t>
            </a: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ОДН, КДН и ЗП</a:t>
            </a:r>
            <a:endParaRPr lang="ru-RU" sz="2800" b="1" dirty="0">
              <a:solidFill>
                <a:schemeClr val="accent4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327764"/>
              </p:ext>
            </p:extLst>
          </p:nvPr>
        </p:nvGraphicFramePr>
        <p:xfrm>
          <a:off x="2195736" y="4081636"/>
          <a:ext cx="4104456" cy="105092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241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2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133985"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 </a:t>
                      </a:r>
                      <a:r>
                        <a:rPr lang="ru-RU" sz="1400" spc="-5" dirty="0">
                          <a:effectLst/>
                        </a:rPr>
                        <a:t>у</a:t>
                      </a:r>
                      <a:r>
                        <a:rPr lang="ru-RU" sz="1400" dirty="0">
                          <a:effectLst/>
                        </a:rPr>
                        <a:t>че</a:t>
                      </a:r>
                      <a:r>
                        <a:rPr lang="ru-RU" sz="1400" spc="-5" dirty="0">
                          <a:effectLst/>
                        </a:rPr>
                        <a:t>т</a:t>
                      </a:r>
                      <a:r>
                        <a:rPr lang="ru-RU" sz="1400" dirty="0">
                          <a:effectLst/>
                        </a:rPr>
                        <a:t>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411480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</a:t>
                      </a:r>
                      <a:r>
                        <a:rPr lang="ru-RU" sz="1400" spc="-5" dirty="0">
                          <a:effectLst/>
                        </a:rPr>
                        <a:t>Ш</a:t>
                      </a:r>
                      <a:r>
                        <a:rPr lang="ru-RU" sz="1400" dirty="0">
                          <a:effectLst/>
                        </a:rPr>
                        <a:t>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434340">
                        <a:lnSpc>
                          <a:spcPct val="95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</a:t>
                      </a:r>
                      <a:r>
                        <a:rPr lang="ru-RU" sz="1400" spc="-5">
                          <a:effectLst/>
                        </a:rPr>
                        <a:t>Д</a:t>
                      </a: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226695">
                        <a:lnSpc>
                          <a:spcPct val="9500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КДН</a:t>
                      </a:r>
                      <a:r>
                        <a:rPr lang="ru-RU" sz="1400" spc="-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и ЗП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0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ТРАДИЦИИ ШКОЛЫ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5536" y="1129308"/>
            <a:ext cx="6696744" cy="3816424"/>
          </a:xfrm>
          <a:effectLst/>
        </p:spPr>
        <p:txBody>
          <a:bodyPr>
            <a:noAutofit/>
          </a:bodyPr>
          <a:lstStyle/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Знаний. Торжественная линейка. Классные часы. Встречи 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Единый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Здоровья. Малые спортивные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игры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Единый День Безопасности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Посвящение в Первоклассники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учителя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Народного Единства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Матери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Пожилого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человека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рождения Деда Мороза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Новогодние представления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Зимний бал для старшеклассников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Науки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Творческие мастер-классы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Участие в проектах Молодой Гвардии</a:t>
            </a:r>
          </a:p>
          <a:p>
            <a:pPr lvl="0"/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89348"/>
            <a:ext cx="1857538" cy="13946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63" y="1670682"/>
            <a:ext cx="1898293" cy="14252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69" y="3356928"/>
            <a:ext cx="2564720" cy="19235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697335"/>
            <a:ext cx="2492291" cy="187116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790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9228"/>
            <a:ext cx="8229600" cy="3771636"/>
          </a:xfrm>
        </p:spPr>
        <p:txBody>
          <a:bodyPr>
            <a:normAutofit/>
          </a:bodyPr>
          <a:lstStyle/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Космическая неделя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Неделя славянской письменности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Встречи с ветеранами Великой отечественной войны и офицерами 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Российской армии, со специалистами градообразующих предприятий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Победы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Соревнования «Безопасное колесо»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Последний звонок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Выпускной вечер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Фестиваль народов мира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Дни национальных культур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памяти Владимира Николаевича Михайлова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5572"/>
            <a:ext cx="3411019" cy="170284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b="27811"/>
          <a:stretch/>
        </p:blipFill>
        <p:spPr>
          <a:xfrm>
            <a:off x="6885107" y="2104042"/>
            <a:ext cx="1890000" cy="1377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9" r="21180"/>
          <a:stretch/>
        </p:blipFill>
        <p:spPr>
          <a:xfrm>
            <a:off x="6398843" y="404873"/>
            <a:ext cx="2376264" cy="16745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1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ОБЩИЕ СВЕДЕНИЯ О ШКОЛЕ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69876"/>
            <a:ext cx="2751253" cy="27512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297659"/>
            <a:ext cx="6048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Здание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школы построено 01.09.1978 года. Проектная мощность 600 учащихся, в настоящий момент в школе обучается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1432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учащихся, обучение ведется в две смены.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 был построен в 1990 году. В настоящий момент в саду 420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воспитанников.  Корпус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построен в 1982 году. Его посещает 410 детей.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67544" y="985292"/>
            <a:ext cx="8136904" cy="381642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Название:</a:t>
            </a:r>
          </a:p>
          <a:p>
            <a:pPr>
              <a:buNone/>
            </a:pPr>
            <a:r>
              <a:rPr lang="ru-RU" sz="3500" dirty="0" smtClean="0">
                <a:solidFill>
                  <a:schemeClr val="bg1"/>
                </a:solidFill>
                <a:latin typeface="Franklin Gothic Medium" pitchFamily="34" charset="0"/>
              </a:rPr>
              <a:t>     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№2 имени В.Н. Михайлова»</a:t>
            </a:r>
          </a:p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Адреса: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141080,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Королев, ул. Стадионная, д.2А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141080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 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Королёв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пр-т Космонавтов, дом 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34а</a:t>
            </a:r>
          </a:p>
          <a:p>
            <a:pPr marL="0" indent="0" fontAlgn="base"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3: 141080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Королёв,ул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Горького, дом 4а</a:t>
            </a:r>
          </a:p>
          <a:p>
            <a:pPr>
              <a:buNone/>
            </a:pPr>
            <a:endParaRPr lang="ru-RU" sz="3500" dirty="0" smtClean="0">
              <a:solidFill>
                <a:schemeClr val="bg1"/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Контакты: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Телефоны: 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+7 (495) 519-44-65, +7 (495) 519-52-68, +7 (495) 519-27-50;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+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7(495)5195811; корпус 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3:  +7(495)5191480</a:t>
            </a:r>
            <a:endParaRPr lang="ru-RU" sz="35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Email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korolev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_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school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_2@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mail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.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ru</a:t>
            </a:r>
            <a:endParaRPr lang="ru-RU" sz="35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Сайт http://korolev-school2.lbihost.ru/</a:t>
            </a:r>
          </a:p>
          <a:p>
            <a:pPr indent="0" algn="just">
              <a:spcBef>
                <a:spcPts val="0"/>
              </a:spcBef>
              <a:buNone/>
            </a:pPr>
            <a:endParaRPr lang="ru-RU" sz="4200" i="1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4185"/>
            <a:ext cx="7272808" cy="5145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353" y="2431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Franklin Gothic Medium" pitchFamily="34" charset="0"/>
              </a:rPr>
              <a:t>Школа стала инновационной площадкой </a:t>
            </a:r>
            <a:endParaRPr lang="ru-RU" sz="2400" b="1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85" y="121196"/>
            <a:ext cx="8229600" cy="9525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Безопасность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 descr="1628259342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697260"/>
            <a:ext cx="2781101" cy="208823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6" name="Рисунок 5" descr="1628259353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1587" y="1310834"/>
            <a:ext cx="2469178" cy="185401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960572"/>
            <a:ext cx="44999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Здание школы оснащено: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системой контроля управления доступом в школу (установлена в 2022 году)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круглосуточным видеонаблюдением (добавлены камеры видеонаблюдения в раздевалках)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тревожной кнопкой вызова вневедомственной охраны;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автоматической системой противопожарной сигнализации.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тамбуре школы установлен магнитный замок, доводчик и камера видеонаблюдения.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73" y="4132807"/>
            <a:ext cx="645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Проведены учебные эвакуации обучающихся и персонала (сентябрь, октябрь, ноябрь, декабрь, январь, март, апрель, май) на случай возникновения пожара, обнаружения бомбы, отработка практических навыков действия работников школы при  возникновении ЧС.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11" name="Picture 3" descr="C:\Users\f3434\Downloads\IMG-20230425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65" y="2035288"/>
            <a:ext cx="1584176" cy="1584176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f3434\Downloads\IMG-20230425-WA0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3751" r="7599" b="21848"/>
          <a:stretch/>
        </p:blipFill>
        <p:spPr bwMode="auto">
          <a:xfrm>
            <a:off x="5962550" y="2652846"/>
            <a:ext cx="1584176" cy="141742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3434\Downloads\IMG-20230425-WA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40983" r="18880" b="23850"/>
          <a:stretch/>
        </p:blipFill>
        <p:spPr bwMode="auto">
          <a:xfrm>
            <a:off x="6858352" y="3513151"/>
            <a:ext cx="2249996" cy="1239212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1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chemeClr val="accent4"/>
                </a:solidFill>
                <a:latin typeface="Franklin Gothic Medium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питания </a:t>
            </a:r>
            <a:r>
              <a:rPr lang="ru-RU" altLang="ru-RU" dirty="0" smtClean="0">
                <a:solidFill>
                  <a:schemeClr val="accent4"/>
                </a:solidFill>
                <a:latin typeface="Franklin Gothic Medium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ru-RU" altLang="ru-RU" sz="2000" dirty="0" smtClean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altLang="ru-RU" sz="2000" dirty="0" smtClean="0">
                <a:solidFill>
                  <a:schemeClr val="accent4"/>
                </a:solidFill>
                <a:latin typeface="Franklin Gothic Medium" pitchFamily="34" charset="0"/>
              </a:rPr>
            </a:b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29308"/>
            <a:ext cx="198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Льготное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 </a:t>
            </a:r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питание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817" y="1484115"/>
            <a:ext cx="46805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 многодетных семей-234уч-ся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 малообеспеченных  семей-10 уч-ся.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оказавшиеся в трудной жизненной ситуации 2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уч-ся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Дети-инвалиды-15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уч-ся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с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ОВЗ-17 уч-ся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участников СВО-9 уч-ся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6D47EA44-D3B0-4A45-912E-CB0F60E4CCBE}"/>
              </a:ext>
            </a:extLst>
          </p:cNvPr>
          <p:cNvSpPr txBox="1">
            <a:spLocks/>
          </p:cNvSpPr>
          <p:nvPr/>
        </p:nvSpPr>
        <p:spPr>
          <a:xfrm>
            <a:off x="395536" y="3289548"/>
            <a:ext cx="4392488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Medium" pitchFamily="34" charset="0"/>
              </a:rPr>
              <a:t>Родительский контроль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Franklin Gothic Medium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401" y="361758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Каждую неделю осуществлялся родительский контроль организации питания учащихся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88" y="2850000"/>
            <a:ext cx="1477044" cy="196939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20" y="1050000"/>
            <a:ext cx="2397503" cy="18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33824"/>
            <a:ext cx="2397503" cy="18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59494"/>
            <a:ext cx="2397503" cy="18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2147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ОХВАТ ПИТАНИЕМ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Организация горячего питания с 1.09.22г.по 30.05.23  осуществлялась  компанией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Продмед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Горячим питанием обеспечено 1332учащихся (93% от числа обучающихся), из них бесплатным питанием 278 учащихся(19%).</a:t>
            </a:r>
          </a:p>
          <a:p>
            <a:endParaRPr lang="ru-RU" sz="1400" dirty="0"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63961"/>
              </p:ext>
            </p:extLst>
          </p:nvPr>
        </p:nvGraphicFramePr>
        <p:xfrm>
          <a:off x="1475656" y="2353444"/>
          <a:ext cx="6551288" cy="18722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{00A15C55-8517-42AA-B614-E9B94910E393}</a:tableStyleId>
              </a:tblPr>
              <a:tblGrid>
                <a:gridCol w="666346"/>
                <a:gridCol w="548795"/>
                <a:gridCol w="571634"/>
                <a:gridCol w="571634"/>
                <a:gridCol w="761060"/>
                <a:gridCol w="667018"/>
                <a:gridCol w="570962"/>
                <a:gridCol w="857116"/>
                <a:gridCol w="765761"/>
                <a:gridCol w="570962"/>
              </a:tblGrid>
              <a:tr h="560569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учащихся в ОУ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Охват горячим питанием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(кол. уч-ся)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869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завтрак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полдник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обед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Завтрак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и обед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Обед и полдник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6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1437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711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211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227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133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1332-93%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6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ПЕРСПЕКТИВЫ И ЗАДАЧИ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для реализации ФГОС начального образования (НОО-обновлённое содержание) и создавать условия для поэтапного введения ФГОС основного общего образования (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ООО-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обновлённое содержание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)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среднего общего образования (СОО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).   </a:t>
            </a: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Создавать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(организационно-управленческие, методические, педагогические) для обновления основных образовательных программ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НОО,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ООО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написания основной образовательной программы СОО образовательного учреждения, включающих три группы требований, в соответствии с Федеральным государственным стандартом нового поколения.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методический уровень педагогов в овладении новыми педагогическими технологиями.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Активизировать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работу по выявлению и обобщению, распространению передового педагогического опыта творчески работающих педагогов.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систему мониторинга и диагностики успешности образования, уровня профессиональной компетентности и методической подготовки педагогов.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Обеспечивать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методическое сопровождение работы с молодыми и вновь принятыми специалистами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</a:t>
            </a: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Создавать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для самореализации учащихся в образовательной деятельности и развития ключевых компетенций учащихся.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Развивать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совершенствовать систему работы с детьми, имеющими повышенные интеллектуальные способности.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21588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7283" y="2065412"/>
            <a:ext cx="5277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Franklin Gothic Book" pitchFamily="34" charset="0"/>
              </a:rPr>
              <a:t>Спасибо за внимание!</a:t>
            </a:r>
            <a:endParaRPr lang="ru-RU" sz="4000" b="1" i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57300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человека имеют почетное звание «Почётный работник общего образования»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 имеет почетное звание «Почетный работник  среднего – профессионального образования»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 человек имеет почетное звание «Почетный работник  воспитания и просвещения РФ»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человека награждены Почетной грамотой Министерства образования и науки Российской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Федерации»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человека имеют награды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Московской Областной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Думы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4 человека награждены Почётной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Грамотой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Министерства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образования Московской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области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Категории педагогов: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Высшая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25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Первая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Соответствие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4 чел.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По стажу 10 чел.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дошкольном отделении: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высшую  квалификационную  категорию  имеют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25 чел.;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первую  квалификационную  категорию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18 чел.;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без категории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6 чел.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endParaRPr lang="ru-RU" sz="1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КАДРЫ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7" name="Picture 3" descr="C:\Users\user\Desktop\книг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02"/>
          <a:stretch>
            <a:fillRect/>
          </a:stretch>
        </p:blipFill>
        <p:spPr bwMode="auto">
          <a:xfrm>
            <a:off x="7507059" y="79924"/>
            <a:ext cx="1571625" cy="864096"/>
          </a:xfrm>
          <a:prstGeom prst="rect">
            <a:avLst/>
          </a:prstGeom>
          <a:noFill/>
        </p:spPr>
      </p:pic>
      <p:pic>
        <p:nvPicPr>
          <p:cNvPr id="8" name="Picture 2" descr="C:\Users\user\Desktop\сов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1907"/>
            <a:ext cx="1643074" cy="1000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0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УПРАВЛЕНЧЕСКАЯ КОМАНДА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11560" y="1129308"/>
            <a:ext cx="8075240" cy="404783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Директор школы, учитель высшей категории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Эдуард Викторович Киндт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Зам.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УВР начальная школа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Елена Викторовна Перфилова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среднее звено и расписание уроков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Елена Васильевна Козлова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старшие классы и ГИА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Светлана Владимировна Тарасова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Электронный журнал ШК, ИКТ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Ирина Владимировна Семенова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УВР курирующий обучение на дому, ОВЗ,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Виктория Михайловна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Казанжи</a:t>
            </a:r>
            <a:endParaRPr lang="ru-RU" sz="1400" u="sng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безопасности,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Лариса Александровна Куприянова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воспитательной работе,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категории–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Василиса Сергеевна Рогова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Зам. </a:t>
            </a:r>
            <a:r>
              <a:rPr lang="ru-RU" sz="1400" u="sng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ир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ВМР Марина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Юлдашевна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Ганюшина</a:t>
            </a:r>
            <a:endParaRPr lang="ru-RU" sz="1400" u="sng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Зам.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ВМР Анна Евгеньевна Федосеева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Секретарь школы, делопроизводство и документооборот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Светлана Александровна Акимова</a:t>
            </a:r>
          </a:p>
          <a:p>
            <a:endParaRPr lang="ru-RU" sz="1100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0" y="-8244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73201"/>
            <a:ext cx="7632848" cy="39638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4"/>
                </a:solidFill>
                <a:latin typeface="Franklin Gothic Medium" pitchFamily="34" charset="0"/>
              </a:rPr>
              <a:t>Сравнительный анализ кадрового состава по квалификационным </a:t>
            </a:r>
            <a:r>
              <a:rPr lang="ru-RU" sz="2800" dirty="0" smtClean="0">
                <a:solidFill>
                  <a:schemeClr val="accent4"/>
                </a:solidFill>
                <a:latin typeface="Franklin Gothic Medium" pitchFamily="34" charset="0"/>
              </a:rPr>
              <a:t>категориям педагогов </a:t>
            </a:r>
            <a:endParaRPr lang="ru-RU" sz="28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1030" name="Picture 6" descr="https://pedforum.kz/uploads/posts/2020-08/1598254299_8090324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7019" y="0"/>
            <a:ext cx="846981" cy="112930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73792"/>
              </p:ext>
            </p:extLst>
          </p:nvPr>
        </p:nvGraphicFramePr>
        <p:xfrm>
          <a:off x="471228" y="1561356"/>
          <a:ext cx="8229600" cy="101598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06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Квалификационные категории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2020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– 2021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57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2021-2022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58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2022-2023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58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26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22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стажу ( соответствие)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27205300"/>
              </p:ext>
            </p:extLst>
          </p:nvPr>
        </p:nvGraphicFramePr>
        <p:xfrm>
          <a:off x="1943708" y="2713484"/>
          <a:ext cx="525658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610" y="5233764"/>
            <a:ext cx="575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</a:rPr>
              <a:t>Педагогический состав школы укомплектован на 100%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КУРСЫ ПОВЫШЕНИЯ КВАЛИФИКАЦИИ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3453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01.06.2023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45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педагогических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работников прошли КПК или профессиональную переподготовку по введению ФГОС НОО, ООО и СОО, инклюзивному образованию и в сфере информационно коммуникационных технологий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1" t="20601" r="8843"/>
          <a:stretch/>
        </p:blipFill>
        <p:spPr>
          <a:xfrm>
            <a:off x="5185907" y="3217540"/>
            <a:ext cx="3275308" cy="1582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31055" r="9193" b="-7178"/>
          <a:stretch/>
        </p:blipFill>
        <p:spPr>
          <a:xfrm>
            <a:off x="5223752" y="1602530"/>
            <a:ext cx="3199619" cy="17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12933" b="3733"/>
          <a:stretch/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8229600" cy="9525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/>
                </a:solidFill>
                <a:latin typeface="Franklin Gothic Medium" pitchFamily="34" charset="0"/>
              </a:rPr>
              <a:t>ФОРМЫ И СРОКИ ОБУЧЕНИЯ</a:t>
            </a:r>
            <a:endParaRPr lang="ru-RU" sz="36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686683"/>
              </p:ext>
            </p:extLst>
          </p:nvPr>
        </p:nvGraphicFramePr>
        <p:xfrm>
          <a:off x="539552" y="2065412"/>
          <a:ext cx="4608512" cy="343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72200" y="1129308"/>
            <a:ext cx="1935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Уровни обучения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8885" y="1489348"/>
            <a:ext cx="4058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Динамика наполняемости школы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 2020-2023 учебные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489348"/>
            <a:ext cx="38519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НОО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 -  1-4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-4 года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 классов – 710 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ГПД -2 – 50 человек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ООО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- 5-9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-5 лет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16 классов – 667человек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 8 класса изучение второго иностранного языка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( французский/ немецкий)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СОО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- 10-11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-2 года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 класса – 56 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Профиль обучения- универсальный</a:t>
            </a:r>
          </a:p>
          <a:p>
            <a:endParaRPr lang="ru-RU" dirty="0"/>
          </a:p>
        </p:txBody>
      </p:sp>
      <p:pic>
        <p:nvPicPr>
          <p:cNvPr id="2052" name="Picture 4" descr="https://catherineasquithgallery.com/uploads/posts/2021-03/1614599943_17-p-shkola-na-belom-fone-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520280" cy="1555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f3434\Downloads\IMG-20230425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31454"/>
            <a:ext cx="3240160" cy="243012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81236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ranklin Gothic Medium" pitchFamily="34" charset="0"/>
              </a:rPr>
              <a:t>16 обучающихся получили свидетельство о приобретении  профессии по программе «Путевка в жизнь». </a:t>
            </a:r>
            <a:endParaRPr lang="ru-RU" dirty="0" smtClean="0">
              <a:latin typeface="Franklin Gothic Medium" pitchFamily="34" charset="0"/>
            </a:endParaRPr>
          </a:p>
          <a:p>
            <a:pPr algn="ctr"/>
            <a:r>
              <a:rPr lang="ru-RU" dirty="0" smtClean="0">
                <a:latin typeface="Franklin Gothic Medium" pitchFamily="34" charset="0"/>
              </a:rPr>
              <a:t>18 </a:t>
            </a:r>
            <a:r>
              <a:rPr lang="ru-RU" dirty="0">
                <a:latin typeface="Franklin Gothic Medium" pitchFamily="34" charset="0"/>
              </a:rPr>
              <a:t>учеников продолжают обучение по программе.</a:t>
            </a:r>
          </a:p>
          <a:p>
            <a:pPr algn="ctr"/>
            <a:r>
              <a:rPr lang="ru-RU" dirty="0">
                <a:latin typeface="Franklin Gothic Medium" pitchFamily="34" charset="0"/>
              </a:rPr>
              <a:t>86 обучающихся принимают участие в </a:t>
            </a:r>
            <a:r>
              <a:rPr lang="ru-RU" dirty="0" err="1">
                <a:latin typeface="Franklin Gothic Medium" pitchFamily="34" charset="0"/>
              </a:rPr>
              <a:t>профориентационном</a:t>
            </a:r>
            <a:r>
              <a:rPr lang="ru-RU" dirty="0">
                <a:latin typeface="Franklin Gothic Medium" pitchFamily="34" charset="0"/>
              </a:rPr>
              <a:t> проекте </a:t>
            </a:r>
            <a:r>
              <a:rPr lang="ru-RU" dirty="0" smtClean="0">
                <a:latin typeface="Franklin Gothic Medium" pitchFamily="34" charset="0"/>
              </a:rPr>
              <a:t> </a:t>
            </a:r>
            <a:r>
              <a:rPr lang="ru-RU" dirty="0">
                <a:latin typeface="Franklin Gothic Medium" pitchFamily="34" charset="0"/>
              </a:rPr>
              <a:t>«Билет в будущее»</a:t>
            </a:r>
          </a:p>
        </p:txBody>
      </p:sp>
      <p:pic>
        <p:nvPicPr>
          <p:cNvPr id="3077" name="Picture 5" descr="C:\Users\f3434\Downloads\IMG-20230425-WA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3376"/>
            <a:ext cx="3097017" cy="232276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f3434\Downloads\IMG-20230425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069260"/>
            <a:ext cx="2784309" cy="208823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2796</TotalTime>
  <Words>2591</Words>
  <Application>Microsoft Office PowerPoint</Application>
  <PresentationFormat>Экран (16:10)</PresentationFormat>
  <Paragraphs>844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ОБЩИЕ СВЕДЕНИЯ О ШКОЛЕ</vt:lpstr>
      <vt:lpstr>КАДРЫ</vt:lpstr>
      <vt:lpstr>УПРАВЛЕНЧЕСКАЯ КОМАНДА</vt:lpstr>
      <vt:lpstr>Сравнительный анализ кадрового состава по квалификационным категориям педагогов </vt:lpstr>
      <vt:lpstr>КУРСЫ ПОВЫШЕНИЯ КВАЛИФИКАЦИИ</vt:lpstr>
      <vt:lpstr>ФОРМЫ И СРОКИ ОБУЧЕНИЯ</vt:lpstr>
      <vt:lpstr>Презентация PowerPoint</vt:lpstr>
      <vt:lpstr>Презентация PowerPoint</vt:lpstr>
      <vt:lpstr>КАЧЕСТВО ОБРАЗОВАНИЯ </vt:lpstr>
      <vt:lpstr>Презентация PowerPoint</vt:lpstr>
      <vt:lpstr>Успеваемость обучающихся по триместрам 2022-2023 учебный год </vt:lpstr>
      <vt:lpstr>Презентация PowerPoint</vt:lpstr>
      <vt:lpstr>Результаты ГИА-9 обучающихся 9-х классов по предметам форме ОГЭ </vt:lpstr>
      <vt:lpstr>Презентация PowerPoint</vt:lpstr>
      <vt:lpstr>Государственная итоговая аттестация  11 класс ( ЕГЭ, ГВЭ)</vt:lpstr>
      <vt:lpstr>Результаты сдачи ЕГЭ обучающимися  11  класса </vt:lpstr>
      <vt:lpstr>Презентация PowerPoint</vt:lpstr>
      <vt:lpstr>ДОСТИЖЕНИЯ В КОНКУРСАХ</vt:lpstr>
      <vt:lpstr>Презентация PowerPoint</vt:lpstr>
      <vt:lpstr>Участие в фестивале «Кванториада-2023» с проектом «Роботизированное удаление сорняков»</vt:lpstr>
      <vt:lpstr>Презентация PowerPoint</vt:lpstr>
      <vt:lpstr>Направления воспитательной работы</vt:lpstr>
      <vt:lpstr>НАЦИОНАЛЬНЫЙ СОСТАВ</vt:lpstr>
      <vt:lpstr>Социальный статус учащихся </vt:lpstr>
      <vt:lpstr>Занятость учащихся в творческих объединениях</vt:lpstr>
      <vt:lpstr>ТРАДИЦИИ ШКОЛЫ</vt:lpstr>
      <vt:lpstr>Презентация PowerPoint</vt:lpstr>
      <vt:lpstr>Презентация PowerPoint</vt:lpstr>
      <vt:lpstr>Безопасность</vt:lpstr>
      <vt:lpstr>Организация питания учащихся </vt:lpstr>
      <vt:lpstr>ОХВАТ ПИТАНИЕМ</vt:lpstr>
      <vt:lpstr>ПЕРСПЕКТИВЫ И ЗАДАЧИ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eee eee</cp:lastModifiedBy>
  <cp:revision>194</cp:revision>
  <dcterms:created xsi:type="dcterms:W3CDTF">2021-08-06T14:57:34Z</dcterms:created>
  <dcterms:modified xsi:type="dcterms:W3CDTF">2023-08-26T19:39:01Z</dcterms:modified>
</cp:coreProperties>
</file>