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86" r:id="rId10"/>
    <p:sldId id="287" r:id="rId11"/>
    <p:sldId id="266" r:id="rId12"/>
    <p:sldId id="283" r:id="rId13"/>
    <p:sldId id="289" r:id="rId14"/>
    <p:sldId id="288" r:id="rId15"/>
    <p:sldId id="291" r:id="rId16"/>
    <p:sldId id="290" r:id="rId17"/>
    <p:sldId id="269" r:id="rId18"/>
    <p:sldId id="284" r:id="rId19"/>
    <p:sldId id="270" r:id="rId20"/>
    <p:sldId id="273" r:id="rId21"/>
    <p:sldId id="274" r:id="rId22"/>
    <p:sldId id="278" r:id="rId23"/>
    <p:sldId id="276" r:id="rId24"/>
    <p:sldId id="271" r:id="rId25"/>
    <p:sldId id="281" r:id="rId26"/>
    <p:sldId id="282" r:id="rId27"/>
    <p:sldId id="272" r:id="rId28"/>
    <p:sldId id="280" r:id="rId2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06AD43E-3EC4-4FEB-B4C3-DE10A25B2BF1}">
          <p14:sldIdLst>
            <p14:sldId id="256"/>
          </p14:sldIdLst>
        </p14:section>
        <p14:section name="Раздел без заголовка" id="{71C49B34-09CA-468D-B71C-840782FB1807}">
          <p14:sldIdLst>
            <p14:sldId id="257"/>
            <p14:sldId id="258"/>
            <p14:sldId id="259"/>
            <p14:sldId id="277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3"/>
            <p14:sldId id="274"/>
            <p14:sldId id="279"/>
            <p14:sldId id="278"/>
            <p14:sldId id="276"/>
            <p14:sldId id="271"/>
            <p14:sldId id="272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6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 35 лет </c:v>
                </c:pt>
                <c:pt idx="1">
                  <c:v>35-59 лет</c:v>
                </c:pt>
                <c:pt idx="2">
                  <c:v>60 и старше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38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FF-4147-A0BC-E38F236CA17C}"/>
            </c:ext>
          </c:extLst>
        </c:ser>
        <c:firstSliceAng val="0"/>
      </c:pieChart>
    </c:plotArea>
    <c:legend>
      <c:legendPos val="b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классы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2019-2021</c:v>
                </c:pt>
                <c:pt idx="1">
                  <c:v>2020-2021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554</c:v>
                </c:pt>
                <c:pt idx="1">
                  <c:v>615</c:v>
                </c:pt>
                <c:pt idx="2">
                  <c:v>653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B6-4021-8585-BAE9FF4328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5-9 классы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2019-2021</c:v>
                </c:pt>
                <c:pt idx="1">
                  <c:v>2020-2021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554</c:v>
                </c:pt>
                <c:pt idx="1">
                  <c:v>581</c:v>
                </c:pt>
                <c:pt idx="2">
                  <c:v>612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B6-4021-8585-BAE9FF4328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10-11 классы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cat>
            <c:strRef>
              <c:f>Лист1!$A$2:$A$3</c:f>
              <c:strCache>
                <c:ptCount val="2"/>
                <c:pt idx="0">
                  <c:v>2019-2021</c:v>
                </c:pt>
                <c:pt idx="1">
                  <c:v>2020-2021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103</c:v>
                </c:pt>
                <c:pt idx="1">
                  <c:v>95</c:v>
                </c:pt>
                <c:pt idx="2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B6-4021-8585-BAE9FF43282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2019-2021</c:v>
                </c:pt>
                <c:pt idx="1">
                  <c:v>2020-2021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B6-4021-8585-BAE9FF43282F}"/>
            </c:ext>
          </c:extLst>
        </c:ser>
        <c:axId val="139522432"/>
        <c:axId val="139523968"/>
      </c:barChart>
      <c:catAx>
        <c:axId val="13952243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39523968"/>
        <c:crosses val="autoZero"/>
        <c:auto val="1"/>
        <c:lblAlgn val="ctr"/>
        <c:lblOffset val="100"/>
      </c:catAx>
      <c:valAx>
        <c:axId val="1395239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39522432"/>
        <c:crosses val="autoZero"/>
        <c:crossBetween val="between"/>
      </c:valAx>
    </c:plotArea>
    <c:legend>
      <c:legendPos val="r"/>
      <c:legendEntry>
        <c:idx val="3"/>
        <c:delete val="1"/>
      </c:legendEntry>
      <c:layout/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17312610205267676"/>
          <c:y val="5.46861147661842E-2"/>
          <c:w val="0.79229629908311194"/>
          <c:h val="0.715018228704921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1-4 кл</c:v>
                </c:pt>
                <c:pt idx="1">
                  <c:v>5-9 кл</c:v>
                </c:pt>
                <c:pt idx="2">
                  <c:v>10-11 кл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314</c:v>
                </c:pt>
                <c:pt idx="1">
                  <c:v>299</c:v>
                </c:pt>
                <c:pt idx="2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1E0-4BB2-8EAE-F70ADD1C58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1-4 кл</c:v>
                </c:pt>
                <c:pt idx="1">
                  <c:v>5-9 кл</c:v>
                </c:pt>
                <c:pt idx="2">
                  <c:v>10-11 кл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E0-4BB2-8EAE-F70ADD1C58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1-4 кл</c:v>
                </c:pt>
                <c:pt idx="1">
                  <c:v>5-9 кл</c:v>
                </c:pt>
                <c:pt idx="2">
                  <c:v>10-11 кл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1E0-4BB2-8EAE-F70ADD1C584B}"/>
            </c:ext>
          </c:extLst>
        </c:ser>
        <c:axId val="182410624"/>
        <c:axId val="182424704"/>
      </c:barChart>
      <c:catAx>
        <c:axId val="1824106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2424704"/>
        <c:crosses val="autoZero"/>
        <c:auto val="1"/>
        <c:lblAlgn val="ctr"/>
        <c:lblOffset val="100"/>
      </c:catAx>
      <c:valAx>
        <c:axId val="182424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2410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27-4BD7-9556-5A0D7B111DD6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27-4BD7-9556-5A0D7B111DD6}"/>
              </c:ext>
            </c:extLst>
          </c:dPt>
          <c:dPt>
            <c:idx val="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27-4BD7-9556-5A0D7B111D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424</c:v>
                </c:pt>
                <c:pt idx="1">
                  <c:v>537</c:v>
                </c:pt>
                <c:pt idx="2">
                  <c:v>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027-4BD7-9556-5A0D7B111D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027-4BD7-9556-5A0D7B111D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027-4BD7-9556-5A0D7B111DD6}"/>
            </c:ext>
          </c:extLst>
        </c:ser>
        <c:axId val="182479872"/>
        <c:axId val="182493952"/>
      </c:barChart>
      <c:catAx>
        <c:axId val="1824798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2493952"/>
        <c:crosses val="autoZero"/>
        <c:auto val="1"/>
        <c:lblAlgn val="ctr"/>
        <c:lblOffset val="100"/>
      </c:catAx>
      <c:valAx>
        <c:axId val="1824939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24798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классы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триместр</c:v>
                </c:pt>
                <c:pt idx="1">
                  <c:v>II триместр</c:v>
                </c:pt>
                <c:pt idx="2">
                  <c:v>III триместр</c:v>
                </c:pt>
                <c:pt idx="3">
                  <c:v>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99.8</c:v>
                </c:pt>
                <c:pt idx="1">
                  <c:v>99.8</c:v>
                </c:pt>
                <c:pt idx="2">
                  <c:v>100</c:v>
                </c:pt>
                <c:pt idx="3">
                  <c:v>99.8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5-9 классы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триместр</c:v>
                </c:pt>
                <c:pt idx="1">
                  <c:v>II триместр</c:v>
                </c:pt>
                <c:pt idx="2">
                  <c:v>III триместр</c:v>
                </c:pt>
                <c:pt idx="3">
                  <c:v>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99.8</c:v>
                </c:pt>
                <c:pt idx="3">
                  <c:v>99.9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10-11 классы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I триместр</c:v>
                </c:pt>
                <c:pt idx="1">
                  <c:v>II триместр</c:v>
                </c:pt>
                <c:pt idx="2">
                  <c:v>III триместр</c:v>
                </c:pt>
                <c:pt idx="3">
                  <c:v>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marker val="1"/>
        <c:axId val="209642240"/>
        <c:axId val="209643776"/>
      </c:lineChart>
      <c:catAx>
        <c:axId val="20964224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100"/>
            </a:pPr>
            <a:endParaRPr lang="ru-RU"/>
          </a:p>
        </c:txPr>
        <c:crossAx val="209643776"/>
        <c:crosses val="autoZero"/>
        <c:auto val="1"/>
        <c:lblAlgn val="ctr"/>
        <c:lblOffset val="100"/>
      </c:catAx>
      <c:valAx>
        <c:axId val="209643776"/>
        <c:scaling>
          <c:orientation val="minMax"/>
          <c:max val="100.05"/>
          <c:min val="99.64999999999999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096422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solidFill>
      <a:srgbClr val="FFFFFF"/>
    </a:solidFill>
    <a:ln w="28575">
      <a:solidFill>
        <a:srgbClr val="00206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Лист1!$A$2:$A$4</c:f>
              <c:strCache>
                <c:ptCount val="3"/>
                <c:pt idx="0">
                  <c:v>2019-2020</c:v>
                </c:pt>
                <c:pt idx="1">
                  <c:v>2020-2021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</c:v>
                </c:pt>
                <c:pt idx="1">
                  <c:v>60.7</c:v>
                </c:pt>
                <c:pt idx="2">
                  <c:v>62.7</c:v>
                </c:pt>
              </c:numCache>
            </c:numRef>
          </c:val>
        </c:ser>
        <c:axId val="162849536"/>
        <c:axId val="162851840"/>
      </c:barChart>
      <c:catAx>
        <c:axId val="162849536"/>
        <c:scaling>
          <c:orientation val="minMax"/>
        </c:scaling>
        <c:axPos val="b"/>
        <c:tickLblPos val="nextTo"/>
        <c:crossAx val="162851840"/>
        <c:crosses val="autoZero"/>
        <c:auto val="1"/>
        <c:lblAlgn val="ctr"/>
        <c:lblOffset val="100"/>
      </c:catAx>
      <c:valAx>
        <c:axId val="162851840"/>
        <c:scaling>
          <c:orientation val="minMax"/>
        </c:scaling>
        <c:axPos val="l"/>
        <c:majorGridlines/>
        <c:numFmt formatCode="General" sourceLinked="1"/>
        <c:tickLblPos val="nextTo"/>
        <c:crossAx val="162849536"/>
        <c:crosses val="autoZero"/>
        <c:crossBetween val="between"/>
      </c:valAx>
    </c:plotArea>
    <c:plotVisOnly val="1"/>
    <c:dispBlanksAs val="gap"/>
  </c:chart>
  <c:spPr>
    <a:solidFill>
      <a:schemeClr val="bg1"/>
    </a:solidFill>
    <a:ln w="28575">
      <a:solidFill>
        <a:srgbClr val="00206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1968083071980421"/>
          <c:y val="0.13551224193480421"/>
          <c:w val="0.49959596456692912"/>
          <c:h val="0.749393946850393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Национальности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6F-4836-AE5C-639D664EC8FC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6F-4836-AE5C-639D664EC8FC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6F-4836-AE5C-639D664EC8FC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06F-4836-AE5C-639D664EC8FC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06F-4836-AE5C-639D664EC8FC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6F-4836-AE5C-639D664EC8FC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6F-4836-AE5C-639D664EC8FC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06F-4836-AE5C-639D664EC8FC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06F-4836-AE5C-639D664EC8FC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06F-4836-AE5C-639D664EC8FC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06F-4836-AE5C-639D664EC8FC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06F-4836-AE5C-639D664EC8FC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06F-4836-AE5C-639D664EC8FC}"/>
              </c:ext>
            </c:extLst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06F-4836-AE5C-639D664EC8FC}"/>
              </c:ext>
            </c:extLst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B06F-4836-AE5C-639D664EC8FC}"/>
              </c:ext>
            </c:extLst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B06F-4836-AE5C-639D664EC8FC}"/>
              </c:ext>
            </c:extLst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B06F-4836-AE5C-639D664EC8FC}"/>
              </c:ext>
            </c:extLst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B06F-4836-AE5C-639D664EC8FC}"/>
              </c:ext>
            </c:extLst>
          </c:dPt>
          <c:dPt>
            <c:idx val="18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B06F-4836-AE5C-639D664EC8FC}"/>
              </c:ext>
            </c:extLst>
          </c:dPt>
          <c:dPt>
            <c:idx val="19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B06F-4836-AE5C-639D664EC8FC}"/>
              </c:ext>
            </c:extLst>
          </c:dPt>
          <c:dPt>
            <c:idx val="2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B06F-4836-AE5C-639D664EC8FC}"/>
              </c:ext>
            </c:extLst>
          </c:dPt>
          <c:dPt>
            <c:idx val="21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B06F-4836-AE5C-639D664EC8FC}"/>
              </c:ext>
            </c:extLst>
          </c:dPt>
          <c:dPt>
            <c:idx val="22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B06F-4836-AE5C-639D664EC8F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Лист1!$A$2:$A$24</c:f>
              <c:strCache>
                <c:ptCount val="23"/>
                <c:pt idx="0">
                  <c:v>Украинцы</c:v>
                </c:pt>
                <c:pt idx="1">
                  <c:v>Азербайджанцы</c:v>
                </c:pt>
                <c:pt idx="2">
                  <c:v>Армяне</c:v>
                </c:pt>
                <c:pt idx="3">
                  <c:v>Татары</c:v>
                </c:pt>
                <c:pt idx="4">
                  <c:v>Молдаване</c:v>
                </c:pt>
                <c:pt idx="5">
                  <c:v>Гагаузы</c:v>
                </c:pt>
                <c:pt idx="6">
                  <c:v>Таджики</c:v>
                </c:pt>
                <c:pt idx="7">
                  <c:v>Узбеки</c:v>
                </c:pt>
                <c:pt idx="8">
                  <c:v>Киргизы</c:v>
                </c:pt>
                <c:pt idx="9">
                  <c:v>Ингуши</c:v>
                </c:pt>
                <c:pt idx="10">
                  <c:v>Белорусы</c:v>
                </c:pt>
                <c:pt idx="11">
                  <c:v>Рутулец</c:v>
                </c:pt>
                <c:pt idx="12">
                  <c:v>Чеченцы</c:v>
                </c:pt>
                <c:pt idx="13">
                  <c:v>Японец</c:v>
                </c:pt>
                <c:pt idx="14">
                  <c:v>Китайцы</c:v>
                </c:pt>
                <c:pt idx="15">
                  <c:v>Башкиры</c:v>
                </c:pt>
                <c:pt idx="16">
                  <c:v>Испанец</c:v>
                </c:pt>
                <c:pt idx="17">
                  <c:v>Мордва</c:v>
                </c:pt>
                <c:pt idx="18">
                  <c:v>Марийцы</c:v>
                </c:pt>
                <c:pt idx="19">
                  <c:v>Казахи</c:v>
                </c:pt>
                <c:pt idx="20">
                  <c:v>Калмыки</c:v>
                </c:pt>
                <c:pt idx="21">
                  <c:v>Евреи</c:v>
                </c:pt>
                <c:pt idx="22">
                  <c:v>Сербы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18</c:v>
                </c:pt>
                <c:pt idx="1">
                  <c:v>20</c:v>
                </c:pt>
                <c:pt idx="2">
                  <c:v>15</c:v>
                </c:pt>
                <c:pt idx="3">
                  <c:v>11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E-B06F-4836-AE5C-639D664EC8F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76850611120497"/>
          <c:y val="1.7087350376707125E-2"/>
          <c:w val="0.22003062373368362"/>
          <c:h val="0.94248890041024191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title>
      <c:tx>
        <c:rich>
          <a:bodyPr rot="0" vert="horz"/>
          <a:lstStyle/>
          <a:p>
            <a:pPr>
              <a:defRPr>
                <a:latin typeface="Franklin Gothic Medium" pitchFamily="34" charset="0"/>
              </a:defRPr>
            </a:pP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Образование родителей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Высшее</c:v>
                </c:pt>
                <c:pt idx="1">
                  <c:v>Ср.проф.</c:v>
                </c:pt>
                <c:pt idx="2">
                  <c:v>Среднее</c:v>
                </c:pt>
                <c:pt idx="3">
                  <c:v>Осн.общее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950</c:v>
                </c:pt>
                <c:pt idx="1">
                  <c:v>353</c:v>
                </c:pt>
                <c:pt idx="2">
                  <c:v>135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6B-404E-A644-8240366D3838}"/>
            </c:ext>
          </c:extLst>
        </c:ser>
        <c:dLbls>
          <c:showVal val="1"/>
        </c:dLbls>
        <c:gapWidth val="65"/>
        <c:axId val="184627968"/>
        <c:axId val="184629504"/>
      </c:barChart>
      <c:catAx>
        <c:axId val="1846279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84629504"/>
        <c:crosses val="autoZero"/>
        <c:auto val="1"/>
        <c:lblAlgn val="ctr"/>
        <c:lblOffset val="100"/>
      </c:catAx>
      <c:valAx>
        <c:axId val="184629504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84627968"/>
        <c:crosses val="autoZero"/>
        <c:crossBetween val="between"/>
      </c:valAx>
    </c:plotArea>
    <c:legend>
      <c:legendPos val="b"/>
      <c:layout/>
      <c:txPr>
        <a:bodyPr rot="0" vert="horz"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</cdr:x>
      <cdr:y>0.94373</cdr:y>
    </cdr:from>
    <cdr:to>
      <cdr:x>0.44842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6114" y="2718244"/>
          <a:ext cx="814406" cy="162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2020-2021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0.0961</cdr:x>
      <cdr:y>0.94373</cdr:y>
    </cdr:from>
    <cdr:to>
      <cdr:x>0.29452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2900" y="3240360"/>
          <a:ext cx="914400" cy="193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2019-2020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0.40625</cdr:x>
      <cdr:y>0.94373</cdr:y>
    </cdr:from>
    <cdr:to>
      <cdr:x>0.60467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667435" y="2718244"/>
          <a:ext cx="814406" cy="162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2021-2022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83EF-14E7-4883-806F-3C4E6D20B460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E47F6-CEF5-4963-A705-0BA2B6FF9CD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556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2659-A3A0-442F-A0AF-49D2D3B0D71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B353-F515-4A6A-B4D6-EA3D20166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2659-A3A0-442F-A0AF-49D2D3B0D71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B353-F515-4A6A-B4D6-EA3D20166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2659-A3A0-442F-A0AF-49D2D3B0D71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B353-F515-4A6A-B4D6-EA3D20166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2659-A3A0-442F-A0AF-49D2D3B0D71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B353-F515-4A6A-B4D6-EA3D20166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2659-A3A0-442F-A0AF-49D2D3B0D71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B353-F515-4A6A-B4D6-EA3D20166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2659-A3A0-442F-A0AF-49D2D3B0D71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B353-F515-4A6A-B4D6-EA3D20166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2659-A3A0-442F-A0AF-49D2D3B0D71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B353-F515-4A6A-B4D6-EA3D20166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2659-A3A0-442F-A0AF-49D2D3B0D71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B353-F515-4A6A-B4D6-EA3D20166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2659-A3A0-442F-A0AF-49D2D3B0D71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B353-F515-4A6A-B4D6-EA3D20166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2659-A3A0-442F-A0AF-49D2D3B0D71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B353-F515-4A6A-B4D6-EA3D20166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2659-A3A0-442F-A0AF-49D2D3B0D71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EB353-F515-4A6A-B4D6-EA3D20166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2659-A3A0-442F-A0AF-49D2D3B0D719}" type="datetimeFigureOut">
              <a:rPr lang="ru-RU" smtClean="0"/>
              <a:pPr/>
              <a:t>20.12.2022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EB353-F515-4A6A-B4D6-EA3D20166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korolev_school_2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Эдуард\Desktop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9763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03648" y="387985"/>
            <a:ext cx="7740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 городского округа Королев Московской области «Средняя общеобразовательная школа №2 имени В.Н. Михайлова»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7488" y="4261266"/>
            <a:ext cx="1056335" cy="10494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250395"/>
            <a:ext cx="1070499" cy="10348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364" y="4250395"/>
            <a:ext cx="1073123" cy="10303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6824" y="4250395"/>
            <a:ext cx="1074286" cy="106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8229600" cy="9525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Формы и сроки обучения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  <a:latin typeface="Franklin Gothic Medium" pitchFamily="34" charset="0"/>
            </a:endParaRPr>
          </a:p>
        </p:txBody>
      </p:sp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26595662"/>
              </p:ext>
            </p:extLst>
          </p:nvPr>
        </p:nvGraphicFramePr>
        <p:xfrm>
          <a:off x="539552" y="1971630"/>
          <a:ext cx="4104456" cy="311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72199" y="944642"/>
            <a:ext cx="1935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Medium" pitchFamily="34" charset="0"/>
              </a:rPr>
              <a:t>Уровни обучения</a:t>
            </a:r>
            <a:endParaRPr lang="ru-RU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8884" y="1417340"/>
            <a:ext cx="40588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Franklin Gothic Medium" pitchFamily="34" charset="0"/>
              </a:rPr>
              <a:t>Динамика наполняемости школы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Franklin Gothic Medium" pitchFamily="34" charset="0"/>
              </a:rPr>
              <a:t>за 2019-2022 учебные годы</a:t>
            </a:r>
            <a:endParaRPr lang="ru-RU" sz="20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1298647"/>
            <a:ext cx="38884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ФГОС НОО</a:t>
            </a:r>
            <a: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  -  1-4 классы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Срок обучения -4 года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Форма обучения- очная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18 классов – 653 человек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ГПД -2 – 50 человек</a:t>
            </a:r>
            <a:endParaRPr lang="ru-RU" sz="14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ФГОС ООО</a:t>
            </a:r>
            <a: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 - 5-9 классы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Срок обучения -5 лет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Форма обучения- очная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18 классов – 612 человек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С 8 класса изучение второго иностранного языка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( французский/ немецкий)</a:t>
            </a:r>
          </a:p>
          <a:p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ФГОС СОО</a:t>
            </a:r>
            <a: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 - 10-11 классы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Срок обучения -2 года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Форма обучения- очная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3 класса – 75 человек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Профиль обучения- универсальный</a:t>
            </a:r>
          </a:p>
          <a:p>
            <a:endParaRPr lang="ru-RU" sz="1200" b="1" dirty="0" smtClean="0">
              <a:solidFill>
                <a:srgbClr val="002060"/>
              </a:solidFill>
              <a:latin typeface="Franklin Gothic Medium" pitchFamily="34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В </a:t>
            </a:r>
            <a:r>
              <a:rPr lang="ru-RU" sz="1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2022-2023 уч. году </a:t>
            </a:r>
            <a:r>
              <a:rPr lang="ru-RU" sz="1200" dirty="0">
                <a:solidFill>
                  <a:schemeClr val="bg1"/>
                </a:solidFill>
                <a:latin typeface="Franklin Gothic Medium" pitchFamily="34" charset="0"/>
              </a:rPr>
              <a:t>в школе будут </a:t>
            </a:r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обучатся: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начальная школа: 20классов;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основная школа: </a:t>
            </a:r>
            <a:r>
              <a:rPr lang="ru-RU" sz="1200" dirty="0">
                <a:solidFill>
                  <a:schemeClr val="bg1"/>
                </a:solidFill>
                <a:latin typeface="Franklin Gothic Medium" pitchFamily="34" charset="0"/>
              </a:rPr>
              <a:t>19 </a:t>
            </a:r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классов;</a:t>
            </a:r>
          </a:p>
          <a:p>
            <a:r>
              <a:rPr lang="ru-RU" sz="1200" dirty="0">
                <a:solidFill>
                  <a:schemeClr val="bg1"/>
                </a:solidFill>
                <a:latin typeface="Franklin Gothic Medium" pitchFamily="34" charset="0"/>
              </a:rPr>
              <a:t>с</a:t>
            </a:r>
            <a:r>
              <a:rPr lang="ru-RU" sz="1200" dirty="0" smtClean="0">
                <a:solidFill>
                  <a:schemeClr val="bg1"/>
                </a:solidFill>
                <a:latin typeface="Franklin Gothic Medium" pitchFamily="34" charset="0"/>
              </a:rPr>
              <a:t>таршая школа: 2 класса</a:t>
            </a:r>
            <a:r>
              <a:rPr lang="ru-RU" sz="1200" dirty="0">
                <a:solidFill>
                  <a:schemeClr val="bg1"/>
                </a:solidFill>
                <a:latin typeface="Franklin Gothic Medium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2052" name="Picture 4" descr="https://catherineasquithgallery.com/uploads/posts/2021-03/1614599943_17-p-shkola-na-belom-fone-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3204"/>
            <a:ext cx="2207146" cy="136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5212"/>
            <a:ext cx="4824536" cy="9525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Franklin Gothic Medium" pitchFamily="34" charset="0"/>
              </a:rPr>
              <a:t>Качество образования </a:t>
            </a:r>
            <a:br>
              <a:rPr lang="ru-RU" sz="3200" dirty="0" smtClean="0">
                <a:solidFill>
                  <a:srgbClr val="FFFF00"/>
                </a:solidFill>
                <a:latin typeface="Franklin Gothic Medium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Medium" pitchFamily="34" charset="0"/>
              </a:rPr>
              <a:t>2021-2022 </a:t>
            </a:r>
            <a:r>
              <a:rPr lang="ru-RU" sz="3200" dirty="0" smtClean="0">
                <a:solidFill>
                  <a:srgbClr val="FFFF00"/>
                </a:solidFill>
                <a:latin typeface="Franklin Gothic Medium" pitchFamily="34" charset="0"/>
              </a:rPr>
              <a:t>учебный год</a:t>
            </a:r>
            <a:endParaRPr lang="ru-RU" sz="32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85492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Medium" pitchFamily="34" charset="0"/>
              </a:rPr>
              <a:t>Качество образования 2020-2021 учебный год</a:t>
            </a:r>
            <a:endParaRPr lang="ru-RU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graphicFrame>
        <p:nvGraphicFramePr>
          <p:cNvPr id="5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467544" y="3361556"/>
          <a:ext cx="3744416" cy="235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127332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Качество знаний   – </a:t>
            </a:r>
            <a:r>
              <a:rPr lang="ru-RU" sz="1600" dirty="0" smtClean="0">
                <a:solidFill>
                  <a:srgbClr val="FFFF00"/>
                </a:solidFill>
                <a:latin typeface="Franklin Gothic Medium" pitchFamily="34" charset="0"/>
              </a:rPr>
              <a:t>60,7 %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Обучающиеся  2-11 кл без »3» </a:t>
            </a:r>
            <a:r>
              <a:rPr lang="ru-RU" sz="1600" dirty="0" smtClean="0">
                <a:solidFill>
                  <a:srgbClr val="FFFF00"/>
                </a:solidFill>
                <a:latin typeface="Franklin Gothic Medium" pitchFamily="34" charset="0"/>
              </a:rPr>
              <a:t>-676 чел.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Аттестат с отличием 9 класс -</a:t>
            </a:r>
            <a:r>
              <a:rPr lang="ru-RU" sz="1600" dirty="0" smtClean="0">
                <a:solidFill>
                  <a:srgbClr val="FFFF00"/>
                </a:solidFill>
                <a:latin typeface="Franklin Gothic Medium" pitchFamily="34" charset="0"/>
              </a:rPr>
              <a:t>11 чел.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Медаль « За особые успехи в обучении»  и аттестат с отличием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11 класс – </a:t>
            </a:r>
            <a:r>
              <a:rPr lang="ru-RU" sz="1600" dirty="0" smtClean="0">
                <a:solidFill>
                  <a:srgbClr val="FFFF00"/>
                </a:solidFill>
                <a:latin typeface="Franklin Gothic Medium" pitchFamily="34" charset="0"/>
              </a:rPr>
              <a:t>9 чел. </a:t>
            </a: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788024" y="1273324"/>
            <a:ext cx="4041775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" pitchFamily="34" charset="0"/>
              </a:rPr>
              <a:t>Динамика качества знаний за 2018-2021 годы ( чел.)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 pitchFamily="34" charset="0"/>
            </a:endParaRPr>
          </a:p>
        </p:txBody>
      </p:sp>
      <p:graphicFrame>
        <p:nvGraphicFramePr>
          <p:cNvPr id="10" name="Содержимое 7"/>
          <p:cNvGraphicFramePr>
            <a:graphicFrameLocks noGrp="1"/>
          </p:cNvGraphicFramePr>
          <p:nvPr>
            <p:ph sz="quarter" idx="4294967295"/>
          </p:nvPr>
        </p:nvGraphicFramePr>
        <p:xfrm>
          <a:off x="4932040" y="1921396"/>
          <a:ext cx="4032448" cy="361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C:\Users\user\Desktop\сов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93204"/>
            <a:ext cx="1643074" cy="1000131"/>
          </a:xfrm>
          <a:prstGeom prst="rect">
            <a:avLst/>
          </a:prstGeom>
          <a:noFill/>
        </p:spPr>
      </p:pic>
      <p:pic>
        <p:nvPicPr>
          <p:cNvPr id="12" name="Picture 3" descr="C:\Users\user\Desktop\книг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02"/>
          <a:stretch>
            <a:fillRect/>
          </a:stretch>
        </p:blipFill>
        <p:spPr bwMode="auto">
          <a:xfrm>
            <a:off x="7380312" y="265212"/>
            <a:ext cx="1571625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3204"/>
            <a:ext cx="8229600" cy="9525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Franklin Gothic Medium" pitchFamily="34" charset="0"/>
              </a:rPr>
              <a:t>ФГОС НОО</a:t>
            </a:r>
            <a:endParaRPr lang="ru-RU" sz="40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013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FFFF00"/>
                </a:solidFill>
                <a:latin typeface="Franklin Gothic Medium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 знаний обучающихся начальной школы в сравнении за пять лет:</a:t>
            </a:r>
            <a:endParaRPr lang="ru-RU" altLang="ru-RU" sz="16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graphicFrame>
        <p:nvGraphicFramePr>
          <p:cNvPr id="5" name="Объект 15">
            <a:extLst>
              <a:ext uri="{FF2B5EF4-FFF2-40B4-BE49-F238E27FC236}">
                <a16:creationId xmlns:a16="http://schemas.microsoft.com/office/drawing/2014/main" xmlns="" id="{04F05151-FDC1-45E4-9228-7D04DCCE9E60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791226560"/>
              </p:ext>
            </p:extLst>
          </p:nvPr>
        </p:nvGraphicFramePr>
        <p:xfrm>
          <a:off x="251520" y="1849388"/>
          <a:ext cx="4392487" cy="7360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771719">
                  <a:extLst>
                    <a:ext uri="{9D8B030D-6E8A-4147-A177-3AD203B41FA5}">
                      <a16:colId xmlns:a16="http://schemas.microsoft.com/office/drawing/2014/main" xmlns="" val="3933388728"/>
                    </a:ext>
                  </a:extLst>
                </a:gridCol>
                <a:gridCol w="693894">
                  <a:extLst>
                    <a:ext uri="{9D8B030D-6E8A-4147-A177-3AD203B41FA5}">
                      <a16:colId xmlns:a16="http://schemas.microsoft.com/office/drawing/2014/main" xmlns="" val="1313988197"/>
                    </a:ext>
                  </a:extLst>
                </a:gridCol>
                <a:gridCol w="691920">
                  <a:extLst>
                    <a:ext uri="{9D8B030D-6E8A-4147-A177-3AD203B41FA5}">
                      <a16:colId xmlns:a16="http://schemas.microsoft.com/office/drawing/2014/main" xmlns="" val="214357382"/>
                    </a:ext>
                  </a:extLst>
                </a:gridCol>
                <a:gridCol w="750292">
                  <a:extLst>
                    <a:ext uri="{9D8B030D-6E8A-4147-A177-3AD203B41FA5}">
                      <a16:colId xmlns:a16="http://schemas.microsoft.com/office/drawing/2014/main" xmlns="" val="2293354407"/>
                    </a:ext>
                  </a:extLst>
                </a:gridCol>
                <a:gridCol w="742331">
                  <a:extLst>
                    <a:ext uri="{9D8B030D-6E8A-4147-A177-3AD203B41FA5}">
                      <a16:colId xmlns:a16="http://schemas.microsoft.com/office/drawing/2014/main" xmlns="" val="2747492305"/>
                    </a:ext>
                  </a:extLst>
                </a:gridCol>
                <a:gridCol w="742331">
                  <a:extLst>
                    <a:ext uri="{9D8B030D-6E8A-4147-A177-3AD203B41FA5}">
                      <a16:colId xmlns:a16="http://schemas.microsoft.com/office/drawing/2014/main" xmlns="" val="1897960825"/>
                    </a:ext>
                  </a:extLst>
                </a:gridCol>
              </a:tblGrid>
              <a:tr h="467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2015-2016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2016-2017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2017-2018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2018-2019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2019-2020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2020-2021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738520"/>
                  </a:ext>
                </a:extLst>
              </a:tr>
              <a:tr h="180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68%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69%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70,2%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68,2%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71,6 %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71,56 %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5582231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0" y="2137420"/>
            <a:ext cx="4572000" cy="63504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tabLst>
                <a:tab pos="450215" algn="l"/>
              </a:tabLst>
              <a:defRPr/>
            </a:pP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Успеваемость по итогам 2020-2021 учебного года по классам</a:t>
            </a:r>
            <a:endParaRPr lang="ru-RU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76E1799A-6935-4D3D-AA60-2859740E0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7805566"/>
              </p:ext>
            </p:extLst>
          </p:nvPr>
        </p:nvGraphicFramePr>
        <p:xfrm>
          <a:off x="2411765" y="2857500"/>
          <a:ext cx="6552725" cy="24151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708335">
                  <a:extLst>
                    <a:ext uri="{9D8B030D-6E8A-4147-A177-3AD203B41FA5}">
                      <a16:colId xmlns:a16="http://schemas.microsoft.com/office/drawing/2014/main" xmlns="" val="3527202039"/>
                    </a:ext>
                  </a:extLst>
                </a:gridCol>
                <a:gridCol w="441502">
                  <a:extLst>
                    <a:ext uri="{9D8B030D-6E8A-4147-A177-3AD203B41FA5}">
                      <a16:colId xmlns:a16="http://schemas.microsoft.com/office/drawing/2014/main" xmlns="" val="3361442503"/>
                    </a:ext>
                  </a:extLst>
                </a:gridCol>
                <a:gridCol w="441502">
                  <a:extLst>
                    <a:ext uri="{9D8B030D-6E8A-4147-A177-3AD203B41FA5}">
                      <a16:colId xmlns:a16="http://schemas.microsoft.com/office/drawing/2014/main" xmlns="" val="2866229124"/>
                    </a:ext>
                  </a:extLst>
                </a:gridCol>
                <a:gridCol w="441502">
                  <a:extLst>
                    <a:ext uri="{9D8B030D-6E8A-4147-A177-3AD203B41FA5}">
                      <a16:colId xmlns:a16="http://schemas.microsoft.com/office/drawing/2014/main" xmlns="" val="389703931"/>
                    </a:ext>
                  </a:extLst>
                </a:gridCol>
                <a:gridCol w="441502">
                  <a:extLst>
                    <a:ext uri="{9D8B030D-6E8A-4147-A177-3AD203B41FA5}">
                      <a16:colId xmlns:a16="http://schemas.microsoft.com/office/drawing/2014/main" xmlns="" val="2028905520"/>
                    </a:ext>
                  </a:extLst>
                </a:gridCol>
                <a:gridCol w="441502">
                  <a:extLst>
                    <a:ext uri="{9D8B030D-6E8A-4147-A177-3AD203B41FA5}">
                      <a16:colId xmlns:a16="http://schemas.microsoft.com/office/drawing/2014/main" xmlns="" val="569900931"/>
                    </a:ext>
                  </a:extLst>
                </a:gridCol>
                <a:gridCol w="441502">
                  <a:extLst>
                    <a:ext uri="{9D8B030D-6E8A-4147-A177-3AD203B41FA5}">
                      <a16:colId xmlns:a16="http://schemas.microsoft.com/office/drawing/2014/main" xmlns="" val="2824627420"/>
                    </a:ext>
                  </a:extLst>
                </a:gridCol>
                <a:gridCol w="441502">
                  <a:extLst>
                    <a:ext uri="{9D8B030D-6E8A-4147-A177-3AD203B41FA5}">
                      <a16:colId xmlns:a16="http://schemas.microsoft.com/office/drawing/2014/main" xmlns="" val="4287987903"/>
                    </a:ext>
                  </a:extLst>
                </a:gridCol>
                <a:gridCol w="441502">
                  <a:extLst>
                    <a:ext uri="{9D8B030D-6E8A-4147-A177-3AD203B41FA5}">
                      <a16:colId xmlns:a16="http://schemas.microsoft.com/office/drawing/2014/main" xmlns="" val="608564277"/>
                    </a:ext>
                  </a:extLst>
                </a:gridCol>
                <a:gridCol w="441502">
                  <a:extLst>
                    <a:ext uri="{9D8B030D-6E8A-4147-A177-3AD203B41FA5}">
                      <a16:colId xmlns:a16="http://schemas.microsoft.com/office/drawing/2014/main" xmlns="" val="2936450022"/>
                    </a:ext>
                  </a:extLst>
                </a:gridCol>
                <a:gridCol w="441502">
                  <a:extLst>
                    <a:ext uri="{9D8B030D-6E8A-4147-A177-3AD203B41FA5}">
                      <a16:colId xmlns:a16="http://schemas.microsoft.com/office/drawing/2014/main" xmlns="" val="4063995250"/>
                    </a:ext>
                  </a:extLst>
                </a:gridCol>
                <a:gridCol w="441502">
                  <a:extLst>
                    <a:ext uri="{9D8B030D-6E8A-4147-A177-3AD203B41FA5}">
                      <a16:colId xmlns:a16="http://schemas.microsoft.com/office/drawing/2014/main" xmlns="" val="3594078381"/>
                    </a:ext>
                  </a:extLst>
                </a:gridCol>
                <a:gridCol w="441502">
                  <a:extLst>
                    <a:ext uri="{9D8B030D-6E8A-4147-A177-3AD203B41FA5}">
                      <a16:colId xmlns:a16="http://schemas.microsoft.com/office/drawing/2014/main" xmlns="" val="1904541952"/>
                    </a:ext>
                  </a:extLst>
                </a:gridCol>
                <a:gridCol w="546366">
                  <a:extLst>
                    <a:ext uri="{9D8B030D-6E8A-4147-A177-3AD203B41FA5}">
                      <a16:colId xmlns:a16="http://schemas.microsoft.com/office/drawing/2014/main" xmlns="" val="3842964565"/>
                    </a:ext>
                  </a:extLst>
                </a:gridCol>
              </a:tblGrid>
              <a:tr h="417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Класс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4б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8435492"/>
                  </a:ext>
                </a:extLst>
              </a:tr>
              <a:tr h="201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Кол-во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38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38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38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38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3767198"/>
                  </a:ext>
                </a:extLst>
              </a:tr>
              <a:tr h="201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«5»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4789071"/>
                  </a:ext>
                </a:extLst>
              </a:tr>
              <a:tr h="201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«4-5»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7019601"/>
                  </a:ext>
                </a:extLst>
              </a:tr>
              <a:tr h="327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Одна «3»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2919964"/>
                  </a:ext>
                </a:extLst>
              </a:tr>
              <a:tr h="3277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Сред.балл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4.56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4.68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4.37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4,61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4,65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4,71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4,48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4,49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4,57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4,38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4,28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4,37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4,13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5388817"/>
                  </a:ext>
                </a:extLst>
              </a:tr>
              <a:tr h="417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53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71,56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867514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1" y="409228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Успеваемость обучающихся по </a:t>
            </a: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триместрам 2021-2022 учебный год</a:t>
            </a:r>
            <a:endParaRPr lang="ru-RU" sz="2800" b="1" dirty="0">
              <a:solidFill>
                <a:schemeClr val="accent2">
                  <a:lumMod val="40000"/>
                  <a:lumOff val="60000"/>
                </a:schemeClr>
              </a:solidFill>
              <a:latin typeface="Franklin Gothic Medium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666405"/>
              </p:ext>
            </p:extLst>
          </p:nvPr>
        </p:nvGraphicFramePr>
        <p:xfrm>
          <a:off x="2051720" y="1489348"/>
          <a:ext cx="5038725" cy="1416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342"/>
                <a:gridCol w="1168979"/>
                <a:gridCol w="1168979"/>
                <a:gridCol w="1168345"/>
                <a:gridCol w="72308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Классы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  триместр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II  триместр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III  триместр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1-4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99,8%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99,8%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99,8%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5-9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99,8%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99,9%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10-11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Всего: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99,9%</a:t>
                      </a:r>
                      <a:endParaRPr lang="ru-RU" sz="120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99,9%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99,9%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99,9%</a:t>
                      </a:r>
                      <a:endParaRPr lang="ru-RU" sz="1200" dirty="0">
                        <a:effectLst/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142765390"/>
              </p:ext>
            </p:extLst>
          </p:nvPr>
        </p:nvGraphicFramePr>
        <p:xfrm>
          <a:off x="1763688" y="3073524"/>
          <a:ext cx="5184576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1872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09228"/>
            <a:ext cx="5527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Динамика качества образования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64076" y="1112848"/>
            <a:ext cx="3431709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Качество знаний: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2019-2020 учебный год -  66%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2020-2021 учебный год – 60,7%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2021-2022 учебный год -62,7%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229317961"/>
              </p:ext>
            </p:extLst>
          </p:nvPr>
        </p:nvGraphicFramePr>
        <p:xfrm>
          <a:off x="1979712" y="2405508"/>
          <a:ext cx="4824536" cy="313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user\Desktop\сов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1907"/>
            <a:ext cx="1643074" cy="1000131"/>
          </a:xfrm>
          <a:prstGeom prst="rect">
            <a:avLst/>
          </a:prstGeom>
          <a:noFill/>
        </p:spPr>
      </p:pic>
      <p:pic>
        <p:nvPicPr>
          <p:cNvPr id="8" name="Picture 3" descr="C:\Users\user\Desktop\книг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02"/>
          <a:stretch>
            <a:fillRect/>
          </a:stretch>
        </p:blipFill>
        <p:spPr bwMode="auto">
          <a:xfrm>
            <a:off x="7668344" y="265212"/>
            <a:ext cx="1234622" cy="678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444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Государственная итоговая аттестация </a:t>
            </a:r>
            <a:b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</a:br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9 класс (ОГЭ, ГВЭ)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C:\Users\user\Desktop\огэ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793604"/>
            <a:ext cx="2808312" cy="10212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1345332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Государственная итоговая аттестация в 9 классе в </a:t>
            </a:r>
            <a: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2021- 2022</a:t>
            </a:r>
            <a:r>
              <a:rPr lang="ru-RU" sz="1600" dirty="0" smtClean="0">
                <a:solidFill>
                  <a:srgbClr val="002060"/>
                </a:solidFill>
                <a:latin typeface="Franklin Gothic Medium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уч. году проходила в форме</a:t>
            </a:r>
            <a:r>
              <a:rPr lang="ru-RU" sz="1600" dirty="0" smtClean="0">
                <a:solidFill>
                  <a:srgbClr val="FFFF00"/>
                </a:solidFill>
                <a:latin typeface="Franklin Gothic Medium" pitchFamily="34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ОГЭ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( 107 чел.) и форме</a:t>
            </a:r>
            <a:r>
              <a:rPr lang="ru-RU" sz="1600" dirty="0" smtClean="0">
                <a:solidFill>
                  <a:srgbClr val="FFFF00"/>
                </a:solidFill>
                <a:latin typeface="Franklin Gothic Medium" pitchFamily="34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ГВЭ</a:t>
            </a:r>
            <a:r>
              <a:rPr lang="ru-RU" sz="1600" dirty="0" smtClean="0">
                <a:solidFill>
                  <a:srgbClr val="FFFF00"/>
                </a:solidFill>
                <a:latin typeface="Franklin Gothic Medium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( 1 чел.). </a:t>
            </a:r>
            <a:endParaRPr lang="ru-RU" sz="16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341968"/>
              </p:ext>
            </p:extLst>
          </p:nvPr>
        </p:nvGraphicFramePr>
        <p:xfrm>
          <a:off x="1547664" y="2353444"/>
          <a:ext cx="5976666" cy="10801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98968"/>
                <a:gridCol w="1298968"/>
                <a:gridCol w="873256"/>
                <a:gridCol w="1252737"/>
                <a:gridCol w="1252737"/>
              </a:tblGrid>
              <a:tr h="642946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Всего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108 чел.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Получили  </a:t>
                      </a:r>
                      <a:r>
                        <a:rPr lang="ru-RU" sz="1100" dirty="0" smtClean="0">
                          <a:effectLst/>
                        </a:rPr>
                        <a:t>аттестаты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Итого получили аттестаты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</a:t>
                      </a:r>
                      <a:r>
                        <a:rPr lang="ru-RU" sz="1100" dirty="0" smtClean="0">
                          <a:effectLst/>
                        </a:rPr>
                        <a:t>получили</a:t>
                      </a:r>
                      <a:r>
                        <a:rPr lang="ru-RU" sz="1100" baseline="0" dirty="0" smtClean="0">
                          <a:effectLst/>
                        </a:rPr>
                        <a:t> аттестаты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отличием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Без отличия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 </a:t>
                      </a:r>
                      <a:r>
                        <a:rPr lang="ru-RU" sz="1100" dirty="0">
                          <a:effectLst/>
                        </a:rPr>
                        <a:t>чел </a:t>
                      </a:r>
                      <a:r>
                        <a:rPr lang="ru-RU" sz="1100" dirty="0" smtClean="0">
                          <a:effectLst/>
                        </a:rPr>
                        <a:t>(осень)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218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95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5212"/>
            <a:ext cx="8229600" cy="9525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Государственная итоговая аттестация 11 класс</a:t>
            </a:r>
            <a:b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</a:br>
            <a:r>
              <a:rPr lang="ru-RU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( ЕГЭ, ГВЭ)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C:\Users\user\Desktop\E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873724"/>
            <a:ext cx="1071569" cy="6429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91680" y="134533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Государственная итоговая аттестация в 11 классе в</a:t>
            </a:r>
            <a:r>
              <a:rPr lang="ru-RU" sz="1600" dirty="0" smtClean="0">
                <a:latin typeface="Franklin Gothic Medium" pitchFamily="34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2021- 2022 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уч. году проходила в форме </a:t>
            </a:r>
            <a:r>
              <a:rPr lang="ru-RU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ЕГЭ</a:t>
            </a:r>
            <a:r>
              <a:rPr lang="ru-RU" sz="1600" dirty="0" smtClean="0">
                <a:solidFill>
                  <a:srgbClr val="FFFF00"/>
                </a:solidFill>
                <a:latin typeface="Franklin Gothic Medium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( 47 чел.).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06541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Максимальные баллы ЕГЭ по предметам: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FF"/>
                </a:solidFill>
                <a:latin typeface="Franklin Gothic Medium" pitchFamily="34" charset="0"/>
                <a:cs typeface="Times New Roman" pitchFamily="18" charset="0"/>
              </a:rPr>
              <a:t>Русский язык: 96 баллов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FF"/>
                </a:solidFill>
                <a:latin typeface="Franklin Gothic Medium" pitchFamily="34" charset="0"/>
                <a:cs typeface="Times New Roman" pitchFamily="18" charset="0"/>
              </a:rPr>
              <a:t>Английский язык: 93 балла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FF"/>
                </a:solidFill>
                <a:latin typeface="Franklin Gothic Medium" pitchFamily="34" charset="0"/>
                <a:cs typeface="Times New Roman" pitchFamily="18" charset="0"/>
              </a:rPr>
              <a:t>Обществознание: 90 баллов</a:t>
            </a:r>
          </a:p>
          <a:p>
            <a:pPr>
              <a:buNone/>
            </a:pPr>
            <a:r>
              <a:rPr lang="ru-RU" sz="1400" dirty="0" smtClean="0">
                <a:solidFill>
                  <a:srgbClr val="FFFFFF"/>
                </a:solidFill>
                <a:latin typeface="Franklin Gothic Medium" pitchFamily="34" charset="0"/>
                <a:cs typeface="Times New Roman" pitchFamily="18" charset="0"/>
              </a:rPr>
              <a:t>Литература: 92 балла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8332655"/>
              </p:ext>
            </p:extLst>
          </p:nvPr>
        </p:nvGraphicFramePr>
        <p:xfrm>
          <a:off x="1763688" y="3505572"/>
          <a:ext cx="5910580" cy="115671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84605"/>
                <a:gridCol w="1284605"/>
                <a:gridCol w="863600"/>
                <a:gridCol w="1238885"/>
                <a:gridCol w="1238885"/>
              </a:tblGrid>
              <a:tr h="313948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Всего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47 чел.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Получили  </a:t>
                      </a:r>
                      <a:r>
                        <a:rPr lang="ru-RU" sz="1100" dirty="0" smtClean="0">
                          <a:effectLst/>
                        </a:rPr>
                        <a:t>аттестаты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Итого получили аттестаты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</a:t>
                      </a:r>
                      <a:r>
                        <a:rPr lang="ru-RU" sz="1100" dirty="0" smtClean="0">
                          <a:effectLst/>
                        </a:rPr>
                        <a:t>получили</a:t>
                      </a:r>
                      <a:r>
                        <a:rPr lang="ru-RU" sz="1100" baseline="0" dirty="0" smtClean="0">
                          <a:effectLst/>
                        </a:rPr>
                        <a:t> аттестаты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отличием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Без отличия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</a:t>
                      </a:r>
                      <a:r>
                        <a:rPr lang="ru-RU" sz="1100" baseline="0" dirty="0" smtClean="0">
                          <a:effectLst/>
                        </a:rPr>
                        <a:t> чел. (пересдача математики осенью)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45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Дом\Desktop\пожарка\1621182514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9348"/>
            <a:ext cx="3528392" cy="248090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3972613"/>
            <a:ext cx="3590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Franklin Gothic Medium" pitchFamily="34" charset="0"/>
              </a:rPr>
              <a:t>Победители городских, зональных, областных  межрегиональных соревнований Дружин юных пожарных и спасателей!!!</a:t>
            </a:r>
            <a:endParaRPr lang="ru-RU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6" name="Рисунок 5" descr="IMG-20210809-WA0002.jpg"/>
          <p:cNvPicPr>
            <a:picLocks noChangeAspect="1"/>
          </p:cNvPicPr>
          <p:nvPr/>
        </p:nvPicPr>
        <p:blipFill>
          <a:blip r:embed="rId3" cstate="print"/>
          <a:srcRect l="6720" t="3381" r="5921" b="2520"/>
          <a:stretch>
            <a:fillRect/>
          </a:stretch>
        </p:blipFill>
        <p:spPr>
          <a:xfrm>
            <a:off x="6084168" y="841274"/>
            <a:ext cx="2520280" cy="361965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76056" y="4585692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Призер в областном конкурсе «Человек доброй воли»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</a:rPr>
              <a:t>Достижения учащихся в конкурсах и спорте</a:t>
            </a:r>
            <a:endParaRPr lang="ru-RU" sz="36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Franklin Gothic Medium" pitchFamily="34" charset="0"/>
              </a:rPr>
              <a:t>Направления воспитательной работы</a:t>
            </a:r>
            <a:endParaRPr lang="ru-RU" sz="28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333500"/>
            <a:ext cx="4402832" cy="37716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  <a:latin typeface="Franklin Gothic Medium" pitchFamily="34" charset="0"/>
              </a:rPr>
              <a:t>Гражданско-патриотическое воспитание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- уроки гражданина и мужества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- фестивали военных песен, смотр-строй песен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- Классные часы посвященные памятным датам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Franklin Gothic Medium" pitchFamily="34" charset="0"/>
              </a:rPr>
              <a:t>Правовое воспитание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- встречи с инспекторами ГИБДД, ОДН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- встречи с сотрудниками МЧС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  <a:latin typeface="Franklin Gothic Medium" pitchFamily="34" charset="0"/>
              </a:rPr>
              <a:t>Формирование ЗОЖ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- общешкольные мероприятия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- Дни Здоровья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- Спортивные эстафеты, соревнования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- участие в акциях «Твое здоровье – твое богатство»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  <a:latin typeface="Franklin Gothic Medium" pitchFamily="34" charset="0"/>
              </a:rPr>
              <a:t>Нравственно-эстетическое воспитание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Franklin Gothic Medium" pitchFamily="34" charset="0"/>
              </a:rPr>
              <a:t> - Концертные программы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Franklin Gothic Medium" pitchFamily="34" charset="0"/>
              </a:rPr>
              <a:t> - творческие конкурсы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Franklin Gothic Medium" pitchFamily="34" charset="0"/>
              </a:rPr>
              <a:t> - экскурсии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Franklin Gothic Medium" pitchFamily="34" charset="0"/>
              </a:rPr>
              <a:t> - театральные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Franklin Gothic Medium" pitchFamily="34" charset="0"/>
              </a:rPr>
              <a:t>постановки</a:t>
            </a:r>
            <a:endParaRPr lang="ru-RU" dirty="0">
              <a:solidFill>
                <a:schemeClr val="bg1">
                  <a:lumMod val="95000"/>
                </a:schemeClr>
              </a:solidFill>
              <a:latin typeface="Franklin Gothic Medium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7059" t="24057" r="42016" b="20965"/>
          <a:stretch/>
        </p:blipFill>
        <p:spPr>
          <a:xfrm>
            <a:off x="156973" y="958800"/>
            <a:ext cx="1728192" cy="144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2287" t="30800" r="42120" b="20900"/>
          <a:stretch/>
        </p:blipFill>
        <p:spPr>
          <a:xfrm>
            <a:off x="1979712" y="1269555"/>
            <a:ext cx="1846633" cy="1597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27169" t="34223" r="42017" b="30078"/>
          <a:stretch/>
        </p:blipFill>
        <p:spPr>
          <a:xfrm>
            <a:off x="184219" y="2534706"/>
            <a:ext cx="1878455" cy="12241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27168" t="23971" r="41996" b="22268"/>
          <a:stretch/>
        </p:blipFill>
        <p:spPr>
          <a:xfrm>
            <a:off x="1979712" y="3002560"/>
            <a:ext cx="1854279" cy="1433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/>
          <a:srcRect l="27956" t="37100" r="43301" b="20902"/>
          <a:stretch/>
        </p:blipFill>
        <p:spPr>
          <a:xfrm>
            <a:off x="179512" y="3865612"/>
            <a:ext cx="1764463" cy="1368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27168" t="41095" r="41733" b="25952"/>
          <a:stretch/>
        </p:blipFill>
        <p:spPr>
          <a:xfrm>
            <a:off x="2051720" y="4369668"/>
            <a:ext cx="1944216" cy="1158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2390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Franklin Gothic Medium" pitchFamily="34" charset="0"/>
              </a:rPr>
              <a:t>Национальный состав</a:t>
            </a:r>
            <a:br>
              <a:rPr lang="ru-RU" sz="4000" dirty="0" smtClean="0">
                <a:solidFill>
                  <a:srgbClr val="FFFF00"/>
                </a:solidFill>
                <a:latin typeface="Franklin Gothic Medium" pitchFamily="34" charset="0"/>
              </a:rPr>
            </a:br>
            <a:r>
              <a:rPr lang="ru-RU" sz="2000" dirty="0">
                <a:solidFill>
                  <a:srgbClr val="FFFF00"/>
                </a:solidFill>
                <a:latin typeface="Franklin Gothic Medium" pitchFamily="34" charset="0"/>
              </a:rPr>
              <a:t>В школе обучаются дети 24 национальностей.   Русские - 1179 человек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643572015"/>
              </p:ext>
            </p:extLst>
          </p:nvPr>
        </p:nvGraphicFramePr>
        <p:xfrm>
          <a:off x="457200" y="1273324"/>
          <a:ext cx="627504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259632" y="265211"/>
            <a:ext cx="7084214" cy="5356616"/>
            <a:chOff x="747659" y="616837"/>
            <a:chExt cx="6274995" cy="4730668"/>
          </a:xfrm>
        </p:grpSpPr>
        <p:sp>
          <p:nvSpPr>
            <p:cNvPr id="10" name="Полилиния 9"/>
            <p:cNvSpPr/>
            <p:nvPr/>
          </p:nvSpPr>
          <p:spPr>
            <a:xfrm>
              <a:off x="3617878" y="678294"/>
              <a:ext cx="3404776" cy="4165372"/>
            </a:xfrm>
            <a:custGeom>
              <a:avLst/>
              <a:gdLst>
                <a:gd name="connsiteX0" fmla="*/ 0 w 3880132"/>
                <a:gd name="connsiteY0" fmla="*/ 0 h 3812575"/>
                <a:gd name="connsiteX1" fmla="*/ 3880132 w 3880132"/>
                <a:gd name="connsiteY1" fmla="*/ 0 h 3812575"/>
                <a:gd name="connsiteX2" fmla="*/ 3880132 w 3880132"/>
                <a:gd name="connsiteY2" fmla="*/ 3812575 h 3812575"/>
                <a:gd name="connsiteX3" fmla="*/ 0 w 3880132"/>
                <a:gd name="connsiteY3" fmla="*/ 3812575 h 3812575"/>
                <a:gd name="connsiteX4" fmla="*/ 0 w 3880132"/>
                <a:gd name="connsiteY4" fmla="*/ 0 h 381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0132" h="3812575">
                  <a:moveTo>
                    <a:pt x="0" y="0"/>
                  </a:moveTo>
                  <a:lnTo>
                    <a:pt x="3880132" y="0"/>
                  </a:lnTo>
                  <a:lnTo>
                    <a:pt x="3880132" y="3812575"/>
                  </a:lnTo>
                  <a:lnTo>
                    <a:pt x="0" y="381257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7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747659" y="616837"/>
              <a:ext cx="3061566" cy="4324358"/>
            </a:xfrm>
            <a:custGeom>
              <a:avLst/>
              <a:gdLst>
                <a:gd name="connsiteX0" fmla="*/ 0 w 2552321"/>
                <a:gd name="connsiteY0" fmla="*/ 425395 h 4039307"/>
                <a:gd name="connsiteX1" fmla="*/ 425395 w 2552321"/>
                <a:gd name="connsiteY1" fmla="*/ 0 h 4039307"/>
                <a:gd name="connsiteX2" fmla="*/ 2126926 w 2552321"/>
                <a:gd name="connsiteY2" fmla="*/ 0 h 4039307"/>
                <a:gd name="connsiteX3" fmla="*/ 2552321 w 2552321"/>
                <a:gd name="connsiteY3" fmla="*/ 425395 h 4039307"/>
                <a:gd name="connsiteX4" fmla="*/ 2552321 w 2552321"/>
                <a:gd name="connsiteY4" fmla="*/ 3613912 h 4039307"/>
                <a:gd name="connsiteX5" fmla="*/ 2126926 w 2552321"/>
                <a:gd name="connsiteY5" fmla="*/ 4039307 h 4039307"/>
                <a:gd name="connsiteX6" fmla="*/ 425395 w 2552321"/>
                <a:gd name="connsiteY6" fmla="*/ 4039307 h 4039307"/>
                <a:gd name="connsiteX7" fmla="*/ 0 w 2552321"/>
                <a:gd name="connsiteY7" fmla="*/ 3613912 h 4039307"/>
                <a:gd name="connsiteX8" fmla="*/ 0 w 2552321"/>
                <a:gd name="connsiteY8" fmla="*/ 425395 h 403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2321" h="4039307">
                  <a:moveTo>
                    <a:pt x="0" y="425395"/>
                  </a:moveTo>
                  <a:cubicBezTo>
                    <a:pt x="0" y="190456"/>
                    <a:pt x="190456" y="0"/>
                    <a:pt x="425395" y="0"/>
                  </a:cubicBezTo>
                  <a:lnTo>
                    <a:pt x="2126926" y="0"/>
                  </a:lnTo>
                  <a:cubicBezTo>
                    <a:pt x="2361865" y="0"/>
                    <a:pt x="2552321" y="190456"/>
                    <a:pt x="2552321" y="425395"/>
                  </a:cubicBezTo>
                  <a:lnTo>
                    <a:pt x="2552321" y="3613912"/>
                  </a:lnTo>
                  <a:cubicBezTo>
                    <a:pt x="2552321" y="3848851"/>
                    <a:pt x="2361865" y="4039307"/>
                    <a:pt x="2126926" y="4039307"/>
                  </a:cubicBezTo>
                  <a:lnTo>
                    <a:pt x="425395" y="4039307"/>
                  </a:lnTo>
                  <a:cubicBezTo>
                    <a:pt x="190456" y="4039307"/>
                    <a:pt x="0" y="3848851"/>
                    <a:pt x="0" y="3613912"/>
                  </a:cubicBezTo>
                  <a:lnTo>
                    <a:pt x="0" y="425395"/>
                  </a:lnTo>
                  <a:close/>
                </a:path>
              </a:pathLst>
            </a:custGeom>
            <a:effectLst/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1264" tIns="151264" rIns="151264" bIns="151264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ru-RU" sz="10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Добрый день ДРУЗЬЯ! </a:t>
              </a:r>
            </a:p>
            <a:p>
              <a:pPr lvl="0" algn="just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ru-RU" sz="10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Уважаемые учащиеся, родители учащихся, учителя и гости нашей школы! Мы рады представить Вашему вниманию публичный доклад о деятельности нашей любимой Школы № 2 им. В.Н. Михайлова за </a:t>
              </a:r>
              <a:r>
                <a:rPr lang="ru-RU" sz="10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2021-2022 </a:t>
              </a:r>
              <a:r>
                <a:rPr lang="ru-RU" sz="10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учебный год. </a:t>
              </a:r>
            </a:p>
            <a:p>
              <a:pPr lvl="0" algn="just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ru-RU" sz="10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Публичный доклад содержит в себе самые яркие аспекты нашей работы по всем направлениям деятельности школы в течении учебного года, а также перспективы развития на ближайший год.                Более подробная - детальная информация с основными показателями представлена в нашем отчете по самообследованию, с которым вы также при желании можете ознакомится </a:t>
              </a:r>
              <a:r>
                <a:rPr lang="en-US" sz="10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QR</a:t>
              </a:r>
              <a:r>
                <a:rPr lang="ru-RU" sz="10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-коду. Публичный отчет в первую очередь мы адресуем нашим родителям (законным представителям несовершеннолетних) обучающихся или планирующих поступать в наше образовательное учреждение. Это прежде всего краткий экскурс в нашу образовательную среду. Вы узнаете о направлениях работы школы, традициях, познакомитесь с условиями обучения, воспитания, образовательными программами, педагогическим и административным персоналом. Обеспечивая информационную открытость нашего образовательного учреждения посредством публичного доклада мы надеемся на увеличение числа социальных партнеров, создания атмосферы дружбы и тесного взаимодействия между школой и семьей ради одной великой цели образования и воспитания наших детей! </a:t>
              </a:r>
            </a:p>
            <a:p>
              <a:pPr lvl="0" algn="just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ru-RU" sz="10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уважением,</a:t>
              </a:r>
            </a:p>
            <a:p>
              <a:pPr lvl="0" algn="just" defTabSz="311150">
                <a:lnSpc>
                  <a:spcPct val="90000"/>
                </a:lnSpc>
                <a:spcBef>
                  <a:spcPct val="0"/>
                </a:spcBef>
              </a:pPr>
              <a:r>
                <a:rPr lang="ru-RU" sz="10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директор школы Оскар Фаритович Латыпов </a:t>
              </a:r>
              <a:endParaRPr lang="ru-RU" sz="1000" b="1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554095" y="4428609"/>
              <a:ext cx="3468559" cy="918896"/>
            </a:xfrm>
            <a:custGeom>
              <a:avLst/>
              <a:gdLst>
                <a:gd name="connsiteX0" fmla="*/ 0 w 1630370"/>
                <a:gd name="connsiteY0" fmla="*/ 0 h 525734"/>
                <a:gd name="connsiteX1" fmla="*/ 1630370 w 1630370"/>
                <a:gd name="connsiteY1" fmla="*/ 0 h 525734"/>
                <a:gd name="connsiteX2" fmla="*/ 1630370 w 1630370"/>
                <a:gd name="connsiteY2" fmla="*/ 525734 h 525734"/>
                <a:gd name="connsiteX3" fmla="*/ 0 w 1630370"/>
                <a:gd name="connsiteY3" fmla="*/ 525734 h 525734"/>
                <a:gd name="connsiteX4" fmla="*/ 0 w 1630370"/>
                <a:gd name="connsiteY4" fmla="*/ 0 h 52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370" h="525734">
                  <a:moveTo>
                    <a:pt x="0" y="0"/>
                  </a:moveTo>
                  <a:lnTo>
                    <a:pt x="1630370" y="0"/>
                  </a:lnTo>
                  <a:lnTo>
                    <a:pt x="1630370" y="525734"/>
                  </a:lnTo>
                  <a:lnTo>
                    <a:pt x="0" y="52573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dirty="0" smtClean="0"/>
                <a:t>Директор МБОУ СОШ 2 им </a:t>
              </a:r>
              <a:r>
                <a:rPr lang="ru-RU" sz="900" b="1" dirty="0" err="1" smtClean="0"/>
                <a:t>В.Н.Михайлова</a:t>
              </a:r>
              <a:r>
                <a:rPr lang="ru-RU" sz="900" b="1" dirty="0" smtClean="0"/>
                <a:t> </a:t>
              </a:r>
              <a:r>
                <a:rPr lang="ru-RU" sz="900" b="1" dirty="0" err="1" smtClean="0"/>
                <a:t>г.Королев</a:t>
              </a:r>
              <a:r>
                <a:rPr lang="ru-RU" sz="900" b="1" dirty="0" smtClean="0"/>
                <a:t> МО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kern="1200" dirty="0" smtClean="0"/>
                <a:t>Кандидат педагогических к=наук, доцент ВАК РФ, Отличник образования, Лучший работник </a:t>
              </a:r>
              <a:r>
                <a:rPr lang="ru-RU" sz="900" b="1" kern="1200" dirty="0" err="1" smtClean="0"/>
                <a:t>ФКиС</a:t>
              </a:r>
              <a:r>
                <a:rPr lang="ru-RU" sz="900" b="1" kern="1200" dirty="0" smtClean="0"/>
                <a:t>, Мастер спорта России по пауэрлифтингу, Лауреат федерального проекта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b="1" kern="1200" dirty="0" smtClean="0"/>
                <a:t>«Кадровый резерв – Профессиональная команда Страны»</a:t>
              </a:r>
              <a:endParaRPr lang="ru-RU" sz="9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8864"/>
            <a:ext cx="5400600" cy="104445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Franklin Gothic Medium" pitchFamily="34" charset="0"/>
              </a:rPr>
              <a:t>Социальный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Franklin Gothic Medium" pitchFamily="34" charset="0"/>
              </a:rPr>
              <a:t>статус учащихся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9984856"/>
              </p:ext>
            </p:extLst>
          </p:nvPr>
        </p:nvGraphicFramePr>
        <p:xfrm>
          <a:off x="683568" y="1057300"/>
          <a:ext cx="4320480" cy="184651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150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Семьи полные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892</a:t>
                      </a:r>
                      <a:endParaRPr lang="ru-RU" sz="11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Семьи неполные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245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Семьи многодетные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</a:rPr>
                        <a:t>196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 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50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Опекаемые учащиеся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10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3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Дети из малообеспеченных семей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+mj-lt"/>
                        </a:rPr>
                        <a:t>10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33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Семьи, находящиеся в трудном социальном положении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45</a:t>
                      </a:r>
                      <a:endParaRPr lang="ru-RU" sz="1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648332425"/>
              </p:ext>
            </p:extLst>
          </p:nvPr>
        </p:nvGraphicFramePr>
        <p:xfrm>
          <a:off x="4788024" y="2713484"/>
          <a:ext cx="40324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909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8865"/>
            <a:ext cx="8064896" cy="4683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  <a:latin typeface="Franklin Gothic Medium" pitchFamily="34" charset="0"/>
              </a:rPr>
              <a:t>Школа 2 им. В.Н. Михайлова является единственной в г. Королёв </a:t>
            </a:r>
            <a:br>
              <a:rPr lang="ru-RU" sz="3100" b="1" dirty="0" smtClean="0">
                <a:solidFill>
                  <a:srgbClr val="FFFF00"/>
                </a:solidFill>
                <a:latin typeface="Franklin Gothic Medium" pitchFamily="34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Franklin Gothic Medium" pitchFamily="34" charset="0"/>
              </a:rPr>
              <a:t>Ассоциированной школой ЮНЕСКО  </a:t>
            </a:r>
            <a:endParaRPr lang="ru-RU" sz="3100" b="1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93404"/>
            <a:ext cx="2736304" cy="3672408"/>
          </a:xfrm>
        </p:spPr>
        <p:txBody>
          <a:bodyPr>
            <a:noAutofit/>
          </a:bodyPr>
          <a:lstStyle/>
          <a:p>
            <a:pPr lvl="0" algn="just"/>
            <a:r>
              <a:rPr lang="ru-RU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9172" y="1777380"/>
            <a:ext cx="3456384" cy="14401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 smtClean="0">
                <a:solidFill>
                  <a:schemeClr val="tx1"/>
                </a:solidFill>
                <a:latin typeface="Franklin Gothic Medium" pitchFamily="34" charset="0"/>
              </a:rPr>
              <a:t>В проекте Ассоциированных школ ЮНЕСКО наша школа участвует с 2016 года. В 2019 году в Штаб квартире в Париже на генеральной сессии </a:t>
            </a:r>
            <a:r>
              <a:rPr lang="en-US" sz="1050" dirty="0" smtClean="0">
                <a:solidFill>
                  <a:schemeClr val="tx1"/>
                </a:solidFill>
                <a:latin typeface="Franklin Gothic Medium" pitchFamily="34" charset="0"/>
              </a:rPr>
              <a:t>UNESCO </a:t>
            </a:r>
            <a:r>
              <a:rPr lang="ru-RU" sz="1050" dirty="0" smtClean="0">
                <a:solidFill>
                  <a:schemeClr val="tx1"/>
                </a:solidFill>
                <a:latin typeface="Franklin Gothic Medium" pitchFamily="34" charset="0"/>
              </a:rPr>
              <a:t>нашей школе присвоен официальный статус Ассоциированной школы ЮНЕСКО Российской Федерации, о чем был выписан официальный сертификат за подписью генерального директора госпожи </a:t>
            </a:r>
            <a:r>
              <a:rPr lang="ru-RU" sz="1050" dirty="0" err="1" smtClean="0">
                <a:solidFill>
                  <a:schemeClr val="tx1"/>
                </a:solidFill>
                <a:latin typeface="Franklin Gothic Medium" pitchFamily="34" charset="0"/>
              </a:rPr>
              <a:t>Одрэ</a:t>
            </a:r>
            <a:r>
              <a:rPr lang="ru-RU" sz="1050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ru-RU" sz="1050" dirty="0" err="1" smtClean="0">
                <a:solidFill>
                  <a:schemeClr val="tx1"/>
                </a:solidFill>
                <a:latin typeface="Franklin Gothic Medium" pitchFamily="34" charset="0"/>
              </a:rPr>
              <a:t>Азуле</a:t>
            </a:r>
            <a:endParaRPr lang="ru-RU" sz="105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433564"/>
            <a:ext cx="345638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 smtClean="0">
                <a:latin typeface="Franklin Gothic Medium" pitchFamily="34" charset="0"/>
              </a:rPr>
              <a:t>Развитие мирного культурного диалога между народами, формирование межнациональных отношений и международной дружбы является ключевой линией воспитательной работы в нашей многонациональной школе! Только в мире и согласии возможно сохранить культурное наследие человечества, это основа проектов и направлений деятельности международного Комитета ЮНЕСКО</a:t>
            </a:r>
            <a:endParaRPr lang="ru-RU" sz="1050" dirty="0">
              <a:latin typeface="Franklin Gothic Medium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883454"/>
            <a:ext cx="3848330" cy="277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1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93204"/>
            <a:ext cx="8229600" cy="4683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Традиции школы</a:t>
            </a:r>
            <a:endParaRPr lang="ru-RU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5252"/>
            <a:ext cx="8229600" cy="5040560"/>
          </a:xfrm>
        </p:spPr>
        <p:txBody>
          <a:bodyPr>
            <a:noAutofit/>
          </a:bodyPr>
          <a:lstStyle/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День Знаний. Торжественная линейка. Классные часы. Встречи 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Конкурс цветочных композиций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Единый День Здоровья. Малые спортивные ученические игры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Единый День Безопасности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Посвящение в Первоклассники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Посвящение в Пятиклассники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Посвящение в Старшеклассники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Праздник Осени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День учителя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День Народного Единства</a:t>
            </a:r>
          </a:p>
          <a:p>
            <a:pPr lvl="0"/>
            <a:r>
              <a:rPr lang="ru-RU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День </a:t>
            </a:r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Матери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День Пожилого человека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Новогодние представления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Зимний бал для старшеклассников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Прощание с Азбукой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День Науки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Космическая неделя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Неделя славянской письменности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Встречи с ветеранами Великой отечественной войны и офицерами </a:t>
            </a:r>
            <a:endParaRPr lang="ru-RU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Российской </a:t>
            </a:r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армии, со специалистами градообразующих предприятий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День Победы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Соревнования «Безопасное колесо»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Последний звонок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Выпускной «Прощание с начальной школой»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Выпускной вечер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Спортивные соревнования «Здоровый папа»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Имитационно-ролевая игра «Глобальный вопрос»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Фестиваль народов мира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Дни национальных культур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День памяти Владимира Николаевича Михайлова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Участие в форумах, конференциях в рамках проекта Ассоциированные школы ЮНЕСКО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Участие в конкурсах, олимпиадах в рамках проекта Ассоциированные школы ЮНЕСКО</a:t>
            </a:r>
          </a:p>
          <a:p>
            <a:pPr lvl="0"/>
            <a:r>
              <a:rPr lang="ru-RU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Участие в экологических проектах ЮНЕСКО</a:t>
            </a:r>
          </a:p>
          <a:p>
            <a:pPr lvl="0"/>
            <a:r>
              <a:rPr lang="en-US" sz="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MathCat</a:t>
            </a:r>
            <a:r>
              <a:rPr lang="ru-RU" sz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Times New Roman" panose="02020603050405020304" pitchFamily="18" charset="0"/>
              </a:rPr>
              <a:t> ЮНЕСКО</a:t>
            </a:r>
            <a:endParaRPr lang="ru-RU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841276"/>
            <a:ext cx="3960440" cy="15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Фестиваль </a:t>
            </a:r>
            <a:r>
              <a:rPr lang="ru-RU" b="1" dirty="0" smtClean="0">
                <a:solidFill>
                  <a:srgbClr val="FFFF00"/>
                </a:solidFill>
                <a:latin typeface="Franklin Gothic Medium" pitchFamily="34" charset="0"/>
              </a:rPr>
              <a:t>ЗДОРОВЫЙ ПАПА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стал излюбленным событием для отцов учащихся нашей школы, подобный фестиваль проводиться уже 5 лет подряд и не имеет аналогов в г. Королев и Московской области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633589"/>
            <a:ext cx="1636335" cy="1610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424" y="1326587"/>
            <a:ext cx="1981382" cy="1840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3416" y="3848117"/>
            <a:ext cx="1793151" cy="1187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2529" y="2791900"/>
            <a:ext cx="2392512" cy="23526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052" y="4288924"/>
            <a:ext cx="792088" cy="7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5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Franklin Gothic Medium" pitchFamily="34" charset="0"/>
              </a:rPr>
              <a:t>Занятость учащихся в творческих объединениях</a:t>
            </a:r>
            <a:endParaRPr lang="ru-RU" sz="28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3332747"/>
              </p:ext>
            </p:extLst>
          </p:nvPr>
        </p:nvGraphicFramePr>
        <p:xfrm>
          <a:off x="1403648" y="985292"/>
          <a:ext cx="6077585" cy="155498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89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1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88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79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569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27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2527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</a:t>
                      </a:r>
                      <a:r>
                        <a:rPr lang="ru-RU" sz="1200" spc="-5" dirty="0">
                          <a:effectLst/>
                        </a:rPr>
                        <a:t>сс</a:t>
                      </a:r>
                      <a:r>
                        <a:rPr lang="ru-RU" sz="1200" dirty="0">
                          <a:effectLst/>
                        </a:rPr>
                        <a:t>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0515" marR="272415" algn="ctr">
                        <a:lnSpc>
                          <a:spcPct val="98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 spc="5" dirty="0">
                          <a:effectLst/>
                        </a:rPr>
                        <a:t>Х</a:t>
                      </a:r>
                      <a:r>
                        <a:rPr lang="ru-RU" sz="1200" spc="-20" dirty="0">
                          <a:effectLst/>
                        </a:rPr>
                        <a:t>у</a:t>
                      </a:r>
                      <a:r>
                        <a:rPr lang="ru-RU" sz="1200" dirty="0">
                          <a:effectLst/>
                        </a:rPr>
                        <a:t>до</a:t>
                      </a:r>
                      <a:r>
                        <a:rPr lang="ru-RU" sz="1200" spc="10" dirty="0">
                          <a:effectLst/>
                        </a:rPr>
                        <a:t>ж</a:t>
                      </a:r>
                      <a:r>
                        <a:rPr lang="ru-RU" sz="1200" dirty="0">
                          <a:effectLst/>
                        </a:rPr>
                        <a:t>е</a:t>
                      </a:r>
                      <a:r>
                        <a:rPr lang="ru-RU" sz="1200" spc="-5" dirty="0">
                          <a:effectLst/>
                        </a:rPr>
                        <a:t>с</a:t>
                      </a:r>
                      <a:r>
                        <a:rPr lang="ru-RU" sz="1200" dirty="0">
                          <a:effectLst/>
                        </a:rPr>
                        <a:t>тв</a:t>
                      </a:r>
                      <a:r>
                        <a:rPr lang="ru-RU" sz="1200" spc="-5" dirty="0">
                          <a:effectLst/>
                        </a:rPr>
                        <a:t>е</a:t>
                      </a:r>
                      <a:r>
                        <a:rPr lang="ru-RU" sz="1200" dirty="0">
                          <a:effectLst/>
                        </a:rPr>
                        <a:t>н</a:t>
                      </a:r>
                      <a:r>
                        <a:rPr lang="ru-RU" sz="1200" spc="5" dirty="0">
                          <a:effectLst/>
                        </a:rPr>
                        <a:t>н</a:t>
                      </a:r>
                      <a:r>
                        <a:rPr lang="ru-RU" sz="1200" dirty="0">
                          <a:effectLst/>
                        </a:rPr>
                        <a:t>о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– эстетиче</a:t>
                      </a:r>
                      <a:r>
                        <a:rPr lang="ru-RU" sz="1200" spc="-5" dirty="0">
                          <a:effectLst/>
                        </a:rPr>
                        <a:t>с</a:t>
                      </a:r>
                      <a:r>
                        <a:rPr lang="ru-RU" sz="1200" dirty="0">
                          <a:effectLst/>
                        </a:rPr>
                        <a:t>кого направл</a:t>
                      </a:r>
                      <a:r>
                        <a:rPr lang="ru-RU" sz="1200" spc="-5" dirty="0">
                          <a:effectLst/>
                        </a:rPr>
                        <a:t>е</a:t>
                      </a:r>
                      <a:r>
                        <a:rPr lang="ru-RU" sz="1200" dirty="0">
                          <a:effectLst/>
                        </a:rPr>
                        <a:t>н</a:t>
                      </a:r>
                      <a:r>
                        <a:rPr lang="ru-RU" sz="1200" spc="5" dirty="0">
                          <a:effectLst/>
                        </a:rPr>
                        <a:t>и</a:t>
                      </a:r>
                      <a:r>
                        <a:rPr lang="ru-RU" sz="1200" dirty="0">
                          <a:effectLst/>
                        </a:rPr>
                        <a:t>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Aft>
                          <a:spcPts val="85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384175" marR="3448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</a:t>
                      </a:r>
                      <a:r>
                        <a:rPr lang="ru-RU" sz="1200" spc="-5" dirty="0">
                          <a:effectLst/>
                        </a:rPr>
                        <a:t>е</a:t>
                      </a:r>
                      <a:r>
                        <a:rPr lang="ru-RU" sz="1200" spc="5" dirty="0">
                          <a:effectLst/>
                        </a:rPr>
                        <a:t>хни</a:t>
                      </a:r>
                      <a:r>
                        <a:rPr lang="ru-RU" sz="1200" dirty="0">
                          <a:effectLst/>
                        </a:rPr>
                        <a:t>че</a:t>
                      </a:r>
                      <a:r>
                        <a:rPr lang="ru-RU" sz="1200" spc="-5" dirty="0">
                          <a:effectLst/>
                        </a:rPr>
                        <a:t>с</a:t>
                      </a:r>
                      <a:r>
                        <a:rPr lang="ru-RU" sz="1200" dirty="0">
                          <a:effectLst/>
                        </a:rPr>
                        <a:t>кого направл</a:t>
                      </a:r>
                      <a:r>
                        <a:rPr lang="ru-RU" sz="1200" spc="-5" dirty="0">
                          <a:effectLst/>
                        </a:rPr>
                        <a:t>е</a:t>
                      </a:r>
                      <a:r>
                        <a:rPr lang="ru-RU" sz="1200" dirty="0">
                          <a:effectLst/>
                        </a:rPr>
                        <a:t>н</a:t>
                      </a:r>
                      <a:r>
                        <a:rPr lang="ru-RU" sz="1200" spc="5" dirty="0">
                          <a:effectLst/>
                        </a:rPr>
                        <a:t>и</a:t>
                      </a:r>
                      <a:r>
                        <a:rPr lang="ru-RU" sz="1200" dirty="0">
                          <a:effectLst/>
                        </a:rPr>
                        <a:t>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  <a:spcAft>
                          <a:spcPts val="85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marL="362585" marR="4044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200" spc="5" dirty="0">
                          <a:effectLst/>
                        </a:rPr>
                        <a:t>п</a:t>
                      </a:r>
                      <a:r>
                        <a:rPr lang="ru-RU" sz="1200" dirty="0">
                          <a:effectLst/>
                        </a:rPr>
                        <a:t>ор</a:t>
                      </a:r>
                      <a:r>
                        <a:rPr lang="ru-RU" sz="1200" spc="-5" dirty="0">
                          <a:effectLst/>
                        </a:rPr>
                        <a:t>т</a:t>
                      </a:r>
                      <a:r>
                        <a:rPr lang="ru-RU" sz="1200" dirty="0">
                          <a:effectLst/>
                        </a:rPr>
                        <a:t>ив</a:t>
                      </a:r>
                      <a:r>
                        <a:rPr lang="ru-RU" sz="1200" spc="5" dirty="0">
                          <a:effectLst/>
                        </a:rPr>
                        <a:t>н</a:t>
                      </a:r>
                      <a:r>
                        <a:rPr lang="ru-RU" sz="1200" dirty="0">
                          <a:effectLst/>
                        </a:rPr>
                        <a:t>ого направл</a:t>
                      </a:r>
                      <a:r>
                        <a:rPr lang="ru-RU" sz="1200" spc="-5" dirty="0">
                          <a:effectLst/>
                        </a:rPr>
                        <a:t>е</a:t>
                      </a:r>
                      <a:r>
                        <a:rPr lang="ru-RU" sz="1200" dirty="0">
                          <a:effectLst/>
                        </a:rPr>
                        <a:t>н</a:t>
                      </a:r>
                      <a:r>
                        <a:rPr lang="ru-RU" sz="1200" spc="5" dirty="0">
                          <a:effectLst/>
                        </a:rPr>
                        <a:t>и</a:t>
                      </a:r>
                      <a:r>
                        <a:rPr lang="ru-RU" sz="1200" dirty="0">
                          <a:effectLst/>
                        </a:rPr>
                        <a:t>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46050">
                        <a:lnSpc>
                          <a:spcPct val="96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1-4 кла</a:t>
                      </a:r>
                      <a:r>
                        <a:rPr lang="ru-RU" sz="1200" spc="-5" dirty="0">
                          <a:effectLst/>
                        </a:rPr>
                        <a:t>сс</a:t>
                      </a:r>
                      <a:r>
                        <a:rPr lang="ru-RU" sz="1200" dirty="0">
                          <a:effectLst/>
                        </a:rPr>
                        <a:t>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242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146050">
                        <a:lnSpc>
                          <a:spcPct val="96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5-8 кла</a:t>
                      </a:r>
                      <a:r>
                        <a:rPr lang="ru-RU" sz="1200" spc="-5">
                          <a:effectLst/>
                        </a:rPr>
                        <a:t>сс</a:t>
                      </a:r>
                      <a:r>
                        <a:rPr lang="ru-RU" sz="1200">
                          <a:effectLst/>
                        </a:rPr>
                        <a:t>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172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107950">
                        <a:lnSpc>
                          <a:spcPct val="96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9-11 кла</a:t>
                      </a:r>
                      <a:r>
                        <a:rPr lang="ru-RU" sz="1200" spc="-5">
                          <a:effectLst/>
                        </a:rPr>
                        <a:t>сс</a:t>
                      </a:r>
                      <a:r>
                        <a:rPr lang="ru-RU" sz="1200">
                          <a:effectLst/>
                        </a:rPr>
                        <a:t>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marL="286385">
                        <a:lnSpc>
                          <a:spcPct val="96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r>
                        <a:rPr lang="ru-RU" sz="1200" spc="10">
                          <a:effectLst/>
                        </a:rPr>
                        <a:t>т</a:t>
                      </a:r>
                      <a:r>
                        <a:rPr lang="ru-RU" sz="1200">
                          <a:effectLst/>
                        </a:rPr>
                        <a:t>ого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423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141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468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3001516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</a:pPr>
            <a:r>
              <a:rPr lang="ru-RU" altLang="ru-RU" sz="2800" dirty="0">
                <a:solidFill>
                  <a:srgbClr val="FFFF00"/>
                </a:solidFill>
                <a:latin typeface="Franklin Gothic Medium" pitchFamily="34" charset="0"/>
                <a:ea typeface="+mj-ea"/>
                <a:cs typeface="+mj-cs"/>
              </a:rPr>
              <a:t>Количество учащихся, состоящих на </a:t>
            </a:r>
            <a:r>
              <a:rPr lang="ru-RU" altLang="ru-RU" sz="2800" dirty="0" err="1">
                <a:solidFill>
                  <a:srgbClr val="FFFF00"/>
                </a:solidFill>
                <a:latin typeface="Franklin Gothic Medium" pitchFamily="34" charset="0"/>
                <a:ea typeface="+mj-ea"/>
                <a:cs typeface="+mj-cs"/>
              </a:rPr>
              <a:t>внутришкольном</a:t>
            </a:r>
            <a:r>
              <a:rPr lang="ru-RU" altLang="ru-RU" sz="2800" dirty="0">
                <a:solidFill>
                  <a:srgbClr val="FFFF00"/>
                </a:solidFill>
                <a:latin typeface="Franklin Gothic Medium" pitchFamily="34" charset="0"/>
                <a:ea typeface="+mj-ea"/>
                <a:cs typeface="+mj-cs"/>
              </a:rPr>
              <a:t> </a:t>
            </a:r>
            <a:r>
              <a:rPr lang="ru-RU" altLang="ru-RU" sz="2800" dirty="0" smtClean="0">
                <a:solidFill>
                  <a:srgbClr val="FFFF00"/>
                </a:solidFill>
                <a:latin typeface="Franklin Gothic Medium" pitchFamily="34" charset="0"/>
                <a:ea typeface="+mj-ea"/>
                <a:cs typeface="+mj-cs"/>
              </a:rPr>
              <a:t>учете, в </a:t>
            </a:r>
            <a:r>
              <a:rPr lang="ru-RU" altLang="ru-RU" sz="2800" dirty="0">
                <a:solidFill>
                  <a:srgbClr val="FFFF00"/>
                </a:solidFill>
                <a:latin typeface="Franklin Gothic Medium" pitchFamily="34" charset="0"/>
                <a:ea typeface="+mj-ea"/>
                <a:cs typeface="+mj-cs"/>
              </a:rPr>
              <a:t>ОДН, КДН и ЗП</a:t>
            </a:r>
            <a:endParaRPr lang="ru-RU" sz="2800" dirty="0">
              <a:solidFill>
                <a:srgbClr val="FFFF00"/>
              </a:solidFill>
              <a:latin typeface="Franklin Gothic Medium" pitchFamily="34" charset="0"/>
              <a:ea typeface="+mj-ea"/>
              <a:cs typeface="+mj-cs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5532261"/>
              </p:ext>
            </p:extLst>
          </p:nvPr>
        </p:nvGraphicFramePr>
        <p:xfrm>
          <a:off x="2195736" y="4081636"/>
          <a:ext cx="4104456" cy="105092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241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2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133985" algn="ctr">
                        <a:lnSpc>
                          <a:spcPct val="95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 </a:t>
                      </a:r>
                      <a:r>
                        <a:rPr lang="ru-RU" sz="1400" spc="-5" dirty="0">
                          <a:effectLst/>
                        </a:rPr>
                        <a:t>у</a:t>
                      </a:r>
                      <a:r>
                        <a:rPr lang="ru-RU" sz="1400" dirty="0">
                          <a:effectLst/>
                        </a:rPr>
                        <a:t>че</a:t>
                      </a:r>
                      <a:r>
                        <a:rPr lang="ru-RU" sz="1400" spc="-5" dirty="0">
                          <a:effectLst/>
                        </a:rPr>
                        <a:t>т</a:t>
                      </a:r>
                      <a:r>
                        <a:rPr lang="ru-RU" sz="14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2021-2022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411480">
                        <a:lnSpc>
                          <a:spcPct val="95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-5" dirty="0">
                          <a:effectLst/>
                        </a:rPr>
                        <a:t>Ш</a:t>
                      </a:r>
                      <a:r>
                        <a:rPr lang="ru-RU" sz="1400" dirty="0">
                          <a:effectLst/>
                        </a:rPr>
                        <a:t>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434340">
                        <a:lnSpc>
                          <a:spcPct val="9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</a:t>
                      </a:r>
                      <a:r>
                        <a:rPr lang="ru-RU" sz="1400" spc="-5">
                          <a:effectLst/>
                        </a:rPr>
                        <a:t>Д</a:t>
                      </a:r>
                      <a:r>
                        <a:rPr lang="ru-RU" sz="14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226695">
                        <a:lnSpc>
                          <a:spcPct val="95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КДН</a:t>
                      </a:r>
                      <a:r>
                        <a:rPr lang="ru-RU" sz="1400" spc="-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и ЗП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80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Franklin Gothic Medium" pitchFamily="34" charset="0"/>
              </a:rPr>
              <a:t>Безопасность</a:t>
            </a:r>
            <a:endParaRPr lang="ru-RU" sz="40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pic>
        <p:nvPicPr>
          <p:cNvPr id="5" name="Рисунок 4" descr="1628259342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899" y="697260"/>
            <a:ext cx="2781101" cy="2088232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Рисунок 5" descr="1628259353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201316"/>
            <a:ext cx="2685202" cy="201622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1489348"/>
            <a:ext cx="4499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Здание школы оснащено: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- системой контроля управления доступом в школу (установлена в 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2022 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году)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- круглосуточным видеонаблюдением (добавлены камеры видеонаблюдения в раздевалках)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- тревожной кнопкой вызова вневедомственной охраны;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- автоматической системой противопожарной сигнализации.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081636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Проведены учебные эвакуации обучающихся и персонала (сентябрь,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октябрь, ноябрь, декабрь, январь, март, апрель, май) на случай возникновения пожара, обнаружения бомбы, отработка практических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навыков действия работников школы при возникновении ЧС.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1026" name="Picture 2" descr="D:\флешка\Camera\IMG_20181116_131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138" y="2497460"/>
            <a:ext cx="2561862" cy="1921396"/>
          </a:xfrm>
          <a:prstGeom prst="rect">
            <a:avLst/>
          </a:prstGeom>
          <a:noFill/>
          <a:ln w="28575">
            <a:solidFill>
              <a:srgbClr val="FFFF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9228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FF00"/>
                </a:solidFill>
                <a:latin typeface="Franklin Gothic Medium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питания учащихся</a:t>
            </a:r>
            <a:r>
              <a:rPr lang="ru-RU" altLang="ru-RU" dirty="0" smtClean="0">
                <a:solidFill>
                  <a:srgbClr val="FFFF00"/>
                </a:solidFill>
                <a:latin typeface="Franklin Gothic Medium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000" dirty="0" smtClean="0">
                <a:solidFill>
                  <a:srgbClr val="FFFF00"/>
                </a:solidFill>
                <a:latin typeface="Franklin Gothic Medium" pitchFamily="34" charset="0"/>
              </a:rPr>
              <a:t/>
            </a:r>
            <a:br>
              <a:rPr lang="ru-RU" altLang="ru-RU" sz="2000" dirty="0" smtClean="0">
                <a:solidFill>
                  <a:srgbClr val="FFFF00"/>
                </a:solidFill>
                <a:latin typeface="Franklin Gothic Medium" pitchFamily="34" charset="0"/>
              </a:rPr>
            </a:br>
            <a:endParaRPr lang="ru-RU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29308"/>
            <a:ext cx="198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Льготное питание</a:t>
            </a:r>
            <a:endParaRPr lang="ru-RU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61356"/>
            <a:ext cx="4572000" cy="1682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bg1"/>
                </a:solidFill>
                <a:latin typeface="Franklin Gothic Medium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1.Многодетные семьи-208 чел.</a:t>
            </a:r>
          </a:p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bg1"/>
                </a:solidFill>
                <a:latin typeface="Franklin Gothic Medium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2.Инвалиды-15 чел.</a:t>
            </a:r>
          </a:p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bg1"/>
                </a:solidFill>
                <a:latin typeface="Franklin Gothic Medium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3.ОВЗ- 7 чел.</a:t>
            </a:r>
          </a:p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bg1"/>
                </a:solidFill>
                <a:latin typeface="Franklin Gothic Medium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4.Малоимущие семьи -13 чел</a:t>
            </a:r>
          </a:p>
          <a:p>
            <a:pPr>
              <a:spcAft>
                <a:spcPts val="1000"/>
              </a:spcAft>
            </a:pPr>
            <a:r>
              <a:rPr lang="ru-RU" sz="1400" dirty="0" smtClean="0">
                <a:solidFill>
                  <a:schemeClr val="bg1"/>
                </a:solidFill>
                <a:latin typeface="Franklin Gothic Medium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1-4 классы-615 обучающихся(завтрак бесплатно)</a:t>
            </a:r>
            <a:endParaRPr lang="ru-RU" sz="1400" dirty="0">
              <a:solidFill>
                <a:schemeClr val="bg1"/>
              </a:solidFill>
              <a:latin typeface="Franklin Gothic Medium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xmlns="" id="{6D47EA44-D3B0-4A45-912E-CB0F60E4CCBE}"/>
              </a:ext>
            </a:extLst>
          </p:cNvPr>
          <p:cNvSpPr txBox="1">
            <a:spLocks/>
          </p:cNvSpPr>
          <p:nvPr/>
        </p:nvSpPr>
        <p:spPr>
          <a:xfrm>
            <a:off x="395536" y="3289548"/>
            <a:ext cx="4392488" cy="6480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Medium" pitchFamily="34" charset="0"/>
              </a:rPr>
              <a:t>Родительский контроль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Medium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8656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Каждую неделю осуществлялся родительский контроль организации питания учащихся, посетило за год 50 родителей (фото)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8" name="Рисунок 7" descr="IMG-20210829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985292"/>
            <a:ext cx="2592288" cy="2551484"/>
          </a:xfrm>
          <a:prstGeom prst="rect">
            <a:avLst/>
          </a:prstGeom>
          <a:ln w="28575">
            <a:solidFill>
              <a:srgbClr val="FFFF66"/>
            </a:solidFill>
          </a:ln>
        </p:spPr>
      </p:pic>
      <p:pic>
        <p:nvPicPr>
          <p:cNvPr id="9" name="Рисунок 8" descr="IMG-20210829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77580"/>
            <a:ext cx="3888432" cy="2009023"/>
          </a:xfrm>
          <a:prstGeom prst="rect">
            <a:avLst/>
          </a:prstGeom>
          <a:ln w="28575">
            <a:solidFill>
              <a:srgbClr val="FFFF66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Охват питанием</a:t>
            </a:r>
            <a:endParaRPr lang="ru-RU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0537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Охват обучающихся буфетной продукцией-9%</a:t>
            </a:r>
          </a:p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Охват обучающихся горячим питанием-91%</a:t>
            </a:r>
          </a:p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Стоимость завтрака на 1 обучающегося-67 </a:t>
            </a:r>
            <a:r>
              <a:rPr lang="ru-RU" dirty="0" err="1" smtClean="0">
                <a:solidFill>
                  <a:schemeClr val="bg1"/>
                </a:solidFill>
                <a:latin typeface="Franklin Gothic Medium" pitchFamily="34" charset="0"/>
              </a:rPr>
              <a:t>руб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(1-4 класс бесплатно)</a:t>
            </a:r>
          </a:p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Стоимость обеда на 1 обучающегося -100 </a:t>
            </a:r>
            <a:r>
              <a:rPr lang="ru-RU" dirty="0" err="1" smtClean="0">
                <a:solidFill>
                  <a:schemeClr val="bg1"/>
                </a:solidFill>
                <a:latin typeface="Franklin Gothic Medium" pitchFamily="34" charset="0"/>
              </a:rPr>
              <a:t>руб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38809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Franklin Gothic Medium" pitchFamily="34" charset="0"/>
              </a:rPr>
              <a:t>Перспективы и задачи</a:t>
            </a:r>
            <a:br>
              <a:rPr lang="ru-RU" sz="4000" dirty="0" smtClean="0">
                <a:solidFill>
                  <a:srgbClr val="FFFF00"/>
                </a:solidFill>
                <a:latin typeface="Franklin Gothic Medium" pitchFamily="34" charset="0"/>
              </a:rPr>
            </a:br>
            <a:endParaRPr lang="ru-RU" sz="40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4618" y="735488"/>
            <a:ext cx="4038600" cy="4119844"/>
          </a:xfrm>
        </p:spPr>
        <p:txBody>
          <a:bodyPr>
            <a:no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Franklin Gothic Medium" pitchFamily="34" charset="0"/>
                <a:cs typeface="Times New Roman" panose="02020603050405020304" pitchFamily="18" charset="0"/>
              </a:rPr>
              <a:t>В связи с общей тенденцией укрупнения образовательных учреждений Московской области создания комплексов школа – сад, наше образовательное учреждение вошло в процедуру реорганизации и присоединения двух дошкольных учреждений ДОУ 10 и ДОУ 27 которые с первого сентября 2021 года будут работать в едином образовательном пространстве нашей школы. Школа 2 им В.Н. Михайлова сохранит свое юридическое название и педагогический потенциал. Мы продолжим реализацию образовательных и воспитательных векторов и приоритетов образования ФГОС ДОУ и программ СОШ но уже в более крупном формате.</a:t>
            </a:r>
          </a:p>
          <a:p>
            <a:r>
              <a:rPr lang="ru-RU" sz="1000" dirty="0" smtClean="0">
                <a:solidFill>
                  <a:schemeClr val="bg1"/>
                </a:solidFill>
                <a:latin typeface="Franklin Gothic Medium" pitchFamily="34" charset="0"/>
                <a:cs typeface="Times New Roman" panose="02020603050405020304" pitchFamily="18" charset="0"/>
              </a:rPr>
              <a:t>В будущем году Школа продолжит свою созидательную работу в проектах ЮНЕСКО и деле укрепления дружбы среди народов России и мира.</a:t>
            </a:r>
          </a:p>
          <a:p>
            <a:endParaRPr lang="ru-RU" sz="1000" dirty="0" smtClean="0">
              <a:solidFill>
                <a:schemeClr val="bg1"/>
              </a:solidFill>
              <a:latin typeface="Franklin Gothic Medium" pitchFamily="34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solidFill>
                  <a:schemeClr val="bg1"/>
                </a:solidFill>
                <a:latin typeface="Franklin Gothic Medium" pitchFamily="34" charset="0"/>
                <a:cs typeface="Times New Roman" panose="02020603050405020304" pitchFamily="18" charset="0"/>
              </a:rPr>
              <a:t>С </a:t>
            </a:r>
            <a:r>
              <a:rPr lang="ru-RU" sz="1000" dirty="0" smtClean="0">
                <a:solidFill>
                  <a:schemeClr val="bg1"/>
                </a:solidFill>
                <a:latin typeface="Franklin Gothic Medium" pitchFamily="34" charset="0"/>
                <a:cs typeface="Times New Roman" panose="02020603050405020304" pitchFamily="18" charset="0"/>
              </a:rPr>
              <a:t>первого сентября школа станет Федеральной образовательной площадкой  в рамках реализации федеральной программы Цифровая образовательная среда (ЦОС), ожидаем поставки ИКТ оборудования и программах материалов за счет федерального бюджета.</a:t>
            </a:r>
            <a:endParaRPr lang="ru-RU" sz="1000" dirty="0">
              <a:solidFill>
                <a:schemeClr val="bg1"/>
              </a:solidFill>
              <a:latin typeface="Franklin Gothic Medium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12820" y="735488"/>
            <a:ext cx="3419620" cy="4786308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50" dirty="0" smtClean="0">
                <a:latin typeface="Franklin Gothic Medium" pitchFamily="34" charset="0"/>
              </a:rPr>
              <a:t>Задачи на </a:t>
            </a:r>
            <a:r>
              <a:rPr lang="ru-RU" sz="950" dirty="0" smtClean="0">
                <a:latin typeface="Franklin Gothic Medium" pitchFamily="34" charset="0"/>
              </a:rPr>
              <a:t>2022-2023 </a:t>
            </a:r>
            <a:r>
              <a:rPr lang="ru-RU" sz="950" dirty="0" smtClean="0">
                <a:latin typeface="Franklin Gothic Medium" pitchFamily="34" charset="0"/>
              </a:rPr>
              <a:t>учебный год:</a:t>
            </a:r>
            <a:endParaRPr lang="ru-RU" sz="950" dirty="0">
              <a:latin typeface="Franklin Gothic Medium" pitchFamily="34" charset="0"/>
            </a:endParaRPr>
          </a:p>
          <a:p>
            <a:r>
              <a:rPr lang="ru-RU" sz="950" dirty="0">
                <a:latin typeface="Franklin Gothic Medium" pitchFamily="34" charset="0"/>
              </a:rPr>
              <a:t>1.В первом полугодии нового учебного года школа завершит реализацию Программы развития на 2017-2021 годы, и примет решения по внедрению новой программы развития на 2022 – 2026 годы с учетом новых ресурсных возможностей, перспектив и рисков</a:t>
            </a:r>
            <a:r>
              <a:rPr lang="ru-RU" sz="950" dirty="0" smtClean="0">
                <a:latin typeface="Franklin Gothic Medium" pitchFamily="34" charset="0"/>
              </a:rPr>
              <a:t>.</a:t>
            </a:r>
          </a:p>
          <a:p>
            <a:endParaRPr lang="ru-RU" sz="950" dirty="0">
              <a:latin typeface="Franklin Gothic Medium" pitchFamily="34" charset="0"/>
            </a:endParaRPr>
          </a:p>
          <a:p>
            <a:r>
              <a:rPr lang="ru-RU" sz="950" dirty="0">
                <a:latin typeface="Franklin Gothic Medium" pitchFamily="34" charset="0"/>
              </a:rPr>
              <a:t>2. Продолжить работу по формированию функциональной грамотности на всех уровнях образования </a:t>
            </a:r>
            <a:r>
              <a:rPr lang="ru-RU" sz="950" dirty="0" smtClean="0">
                <a:latin typeface="Franklin Gothic Medium" pitchFamily="34" charset="0"/>
              </a:rPr>
              <a:t>Школы</a:t>
            </a:r>
          </a:p>
          <a:p>
            <a:endParaRPr lang="ru-RU" sz="950" dirty="0">
              <a:latin typeface="Franklin Gothic Medium" pitchFamily="34" charset="0"/>
            </a:endParaRPr>
          </a:p>
          <a:p>
            <a:r>
              <a:rPr lang="ru-RU" sz="950" dirty="0">
                <a:latin typeface="Franklin Gothic Medium" pitchFamily="34" charset="0"/>
              </a:rPr>
              <a:t>3. Обеспечить устойчивую положительную динамику обучения и интеллектуально-образовательной и социальной активности учащихся на основе привлечения ресурсов МО г. Королёв и возможностей инфраструктуры школы</a:t>
            </a:r>
            <a:r>
              <a:rPr lang="ru-RU" sz="950" dirty="0" smtClean="0">
                <a:latin typeface="Franklin Gothic Medium" pitchFamily="34" charset="0"/>
              </a:rPr>
              <a:t>.</a:t>
            </a:r>
          </a:p>
          <a:p>
            <a:endParaRPr lang="ru-RU" sz="950" dirty="0">
              <a:latin typeface="Franklin Gothic Medium" pitchFamily="34" charset="0"/>
            </a:endParaRPr>
          </a:p>
          <a:p>
            <a:r>
              <a:rPr lang="ru-RU" sz="950" dirty="0">
                <a:latin typeface="Franklin Gothic Medium" pitchFamily="34" charset="0"/>
              </a:rPr>
              <a:t>4. Обеспечить эффективное развитие внутри школьной модели повышения профессиональных компетенций </a:t>
            </a:r>
            <a:r>
              <a:rPr lang="ru-RU" sz="950" dirty="0" smtClean="0">
                <a:latin typeface="Franklin Gothic Medium" pitchFamily="34" charset="0"/>
              </a:rPr>
              <a:t>педагогов</a:t>
            </a:r>
          </a:p>
          <a:p>
            <a:endParaRPr lang="ru-RU" sz="950" dirty="0">
              <a:latin typeface="Franklin Gothic Medium" pitchFamily="34" charset="0"/>
            </a:endParaRPr>
          </a:p>
          <a:p>
            <a:r>
              <a:rPr lang="ru-RU" sz="950" dirty="0">
                <a:latin typeface="Franklin Gothic Medium" pitchFamily="34" charset="0"/>
              </a:rPr>
              <a:t>5. Выстроить систему доступной успешности для учащихся испытывающих затруднения в учебе и попавших в трудные жизненные </a:t>
            </a:r>
            <a:r>
              <a:rPr lang="ru-RU" sz="950" dirty="0" smtClean="0">
                <a:latin typeface="Franklin Gothic Medium" pitchFamily="34" charset="0"/>
              </a:rPr>
              <a:t>ситуации</a:t>
            </a:r>
          </a:p>
          <a:p>
            <a:endParaRPr lang="ru-RU" sz="950" dirty="0">
              <a:latin typeface="Franklin Gothic Medium" pitchFamily="34" charset="0"/>
            </a:endParaRPr>
          </a:p>
          <a:p>
            <a:r>
              <a:rPr lang="ru-RU" sz="950" dirty="0">
                <a:latin typeface="Franklin Gothic Medium" pitchFamily="34" charset="0"/>
              </a:rPr>
              <a:t>6. Активизировать создание и реализацию профориентационных профильных </a:t>
            </a:r>
            <a:r>
              <a:rPr lang="ru-RU" sz="950" dirty="0" smtClean="0">
                <a:latin typeface="Franklin Gothic Medium" pitchFamily="34" charset="0"/>
              </a:rPr>
              <a:t>проектов</a:t>
            </a:r>
          </a:p>
          <a:p>
            <a:endParaRPr lang="ru-RU" sz="950" dirty="0">
              <a:latin typeface="Franklin Gothic Medium" pitchFamily="34" charset="0"/>
            </a:endParaRPr>
          </a:p>
          <a:p>
            <a:r>
              <a:rPr lang="ru-RU" sz="950" dirty="0">
                <a:latin typeface="Franklin Gothic Medium" pitchFamily="34" charset="0"/>
              </a:rPr>
              <a:t>7. Обеспечить защиту прав и интересов детей условия для их безопасной жизнедеятельности формирования устойчивой потребности в ЗОЖ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3204"/>
            <a:ext cx="8147248" cy="525658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Franklin Gothic Medium" pitchFamily="34" charset="0"/>
              </a:rPr>
              <a:t>Благодарим за внимание!!!</a:t>
            </a:r>
            <a:br>
              <a:rPr lang="ru-RU" sz="3200" dirty="0" smtClean="0">
                <a:solidFill>
                  <a:srgbClr val="FFFF00"/>
                </a:solidFill>
                <a:latin typeface="Franklin Gothic Medium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Medium" pitchFamily="34" charset="0"/>
              </a:rPr>
              <a:t>Желаем успехов в новом учебном году!!!</a:t>
            </a:r>
            <a:endParaRPr lang="ru-RU" sz="3200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PicsArt_08-08-03.23.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730919"/>
          </a:xfrm>
        </p:spPr>
      </p:pic>
      <p:pic>
        <p:nvPicPr>
          <p:cNvPr id="8" name="Рисунок 7" descr="PicsArt_08-08-03.27.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26" y="1211368"/>
            <a:ext cx="1268164" cy="1380153"/>
          </a:xfrm>
          <a:prstGeom prst="rect">
            <a:avLst/>
          </a:prstGeom>
        </p:spPr>
      </p:pic>
      <p:pic>
        <p:nvPicPr>
          <p:cNvPr id="9" name="Рисунок 8" descr="PicsArt_08-08-03.29.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201316"/>
            <a:ext cx="1268023" cy="1380000"/>
          </a:xfrm>
          <a:prstGeom prst="rect">
            <a:avLst/>
          </a:prstGeom>
        </p:spPr>
      </p:pic>
      <p:pic>
        <p:nvPicPr>
          <p:cNvPr id="10" name="Рисунок 9" descr="PicsArt_08-08-03.29.3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730" y="2587076"/>
            <a:ext cx="1268023" cy="1380000"/>
          </a:xfrm>
          <a:prstGeom prst="rect">
            <a:avLst/>
          </a:prstGeom>
        </p:spPr>
      </p:pic>
      <p:pic>
        <p:nvPicPr>
          <p:cNvPr id="11" name="Рисунок 10" descr="PicsArt_08-08-03.29.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1201316"/>
            <a:ext cx="1268023" cy="1380000"/>
          </a:xfrm>
          <a:prstGeom prst="rect">
            <a:avLst/>
          </a:prstGeom>
        </p:spPr>
      </p:pic>
      <p:pic>
        <p:nvPicPr>
          <p:cNvPr id="12" name="Рисунок 11" descr="PicsArt_08-08-03.29.4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201316"/>
            <a:ext cx="1268023" cy="1380000"/>
          </a:xfrm>
          <a:prstGeom prst="rect">
            <a:avLst/>
          </a:prstGeom>
        </p:spPr>
      </p:pic>
      <p:pic>
        <p:nvPicPr>
          <p:cNvPr id="13" name="Рисунок 12" descr="PicsArt_08-08-03.27.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9686" y="2584610"/>
            <a:ext cx="1268164" cy="1380153"/>
          </a:xfrm>
          <a:prstGeom prst="rect">
            <a:avLst/>
          </a:prstGeom>
        </p:spPr>
      </p:pic>
      <p:pic>
        <p:nvPicPr>
          <p:cNvPr id="14" name="Рисунок 13" descr="PicsArt_08-08-03.29.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569468"/>
            <a:ext cx="1268023" cy="1380000"/>
          </a:xfrm>
          <a:prstGeom prst="rect">
            <a:avLst/>
          </a:prstGeom>
        </p:spPr>
      </p:pic>
      <p:pic>
        <p:nvPicPr>
          <p:cNvPr id="15" name="Рисунок 14" descr="PicsArt_08-08-03.29.3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9776" y="3869228"/>
            <a:ext cx="1268023" cy="1380000"/>
          </a:xfrm>
          <a:prstGeom prst="rect">
            <a:avLst/>
          </a:prstGeom>
        </p:spPr>
      </p:pic>
      <p:pic>
        <p:nvPicPr>
          <p:cNvPr id="16" name="Рисунок 15" descr="PicsArt_08-08-03.29.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9539" y="3884196"/>
            <a:ext cx="1268023" cy="1380000"/>
          </a:xfrm>
          <a:prstGeom prst="rect">
            <a:avLst/>
          </a:prstGeom>
        </p:spPr>
      </p:pic>
      <p:pic>
        <p:nvPicPr>
          <p:cNvPr id="17" name="Рисунок 16" descr="PicsArt_08-08-03.29.4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2569468"/>
            <a:ext cx="1268023" cy="1380000"/>
          </a:xfrm>
          <a:prstGeom prst="rect">
            <a:avLst/>
          </a:prstGeom>
        </p:spPr>
      </p:pic>
      <p:pic>
        <p:nvPicPr>
          <p:cNvPr id="19" name="Рисунок 18" descr="PicsArt_08-08-03.29.4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865612"/>
            <a:ext cx="1268023" cy="1380000"/>
          </a:xfrm>
          <a:prstGeom prst="rect">
            <a:avLst/>
          </a:prstGeom>
        </p:spPr>
      </p:pic>
      <p:pic>
        <p:nvPicPr>
          <p:cNvPr id="20" name="Рисунок 19" descr="PicsArt_08-08-03.29.4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865612"/>
            <a:ext cx="1268023" cy="138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9806" y="1812020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Общие сведения</a:t>
            </a:r>
          </a:p>
          <a:p>
            <a:r>
              <a:rPr lang="ru-RU" sz="1400" dirty="0" smtClean="0">
                <a:latin typeface="Franklin Gothic Medium" pitchFamily="34" charset="0"/>
              </a:rPr>
              <a:t> о школе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22294" y="1907769"/>
            <a:ext cx="779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</a:rPr>
              <a:t>Кадры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32403" y="181202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Franklin Gothic Medium" pitchFamily="34" charset="0"/>
              </a:rPr>
              <a:t>Повышение </a:t>
            </a:r>
          </a:p>
          <a:p>
            <a:r>
              <a:rPr lang="ru-RU" sz="1200" dirty="0" smtClean="0">
                <a:latin typeface="Franklin Gothic Medium" pitchFamily="34" charset="0"/>
              </a:rPr>
              <a:t>квалификации</a:t>
            </a:r>
            <a:endParaRPr lang="ru-RU" sz="1200" dirty="0">
              <a:latin typeface="Franklin Gothic Medium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8024" y="1777380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Franklin Gothic Medium" pitchFamily="34" charset="0"/>
              </a:rPr>
              <a:t>Олимпиадное</a:t>
            </a:r>
          </a:p>
          <a:p>
            <a:r>
              <a:rPr lang="ru-RU" sz="1200" dirty="0" smtClean="0">
                <a:latin typeface="Franklin Gothic Medium" pitchFamily="34" charset="0"/>
              </a:rPr>
              <a:t> движение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49806" y="3151904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Формы и</a:t>
            </a:r>
          </a:p>
          <a:p>
            <a:r>
              <a:rPr lang="ru-RU" sz="1400" dirty="0" smtClean="0">
                <a:latin typeface="Franklin Gothic Medium" pitchFamily="34" charset="0"/>
              </a:rPr>
              <a:t> сроки</a:t>
            </a:r>
          </a:p>
          <a:p>
            <a:r>
              <a:rPr lang="ru-RU" sz="1400" dirty="0" smtClean="0">
                <a:latin typeface="Franklin Gothic Medium" pitchFamily="34" charset="0"/>
              </a:rPr>
              <a:t> обучения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840460" y="3207667"/>
            <a:ext cx="11961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Franklin Gothic Medium" pitchFamily="34" charset="0"/>
              </a:rPr>
              <a:t>Качество</a:t>
            </a:r>
          </a:p>
          <a:p>
            <a:r>
              <a:rPr lang="ru-RU" sz="1300" dirty="0" smtClean="0">
                <a:latin typeface="Franklin Gothic Medium" pitchFamily="34" charset="0"/>
              </a:rPr>
              <a:t> образования</a:t>
            </a:r>
            <a:endParaRPr lang="ru-RU" sz="1300" dirty="0"/>
          </a:p>
        </p:txBody>
      </p:sp>
      <p:sp>
        <p:nvSpPr>
          <p:cNvPr id="27" name="TextBox 26"/>
          <p:cNvSpPr txBox="1"/>
          <p:nvPr/>
        </p:nvSpPr>
        <p:spPr>
          <a:xfrm>
            <a:off x="3532917" y="3345523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</a:rPr>
              <a:t>ГИА 9</a:t>
            </a:r>
            <a:endParaRPr lang="ru-RU" sz="1600" dirty="0">
              <a:latin typeface="Franklin Gothic Medium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6565" y="3308984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Franklin Gothic Medium" pitchFamily="34" charset="0"/>
              </a:rPr>
              <a:t>ГИА 11</a:t>
            </a:r>
            <a:endParaRPr lang="ru-RU" sz="1600" dirty="0">
              <a:latin typeface="Franklin Gothic Medium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3630" y="4622860"/>
            <a:ext cx="12098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latin typeface="Franklin Gothic Medium" pitchFamily="34" charset="0"/>
              </a:rPr>
              <a:t>Достижения</a:t>
            </a:r>
            <a:endParaRPr lang="ru-RU" sz="1500" dirty="0">
              <a:latin typeface="Franklin Gothic Medium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5057" y="4437149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Воспита-</a:t>
            </a:r>
          </a:p>
          <a:p>
            <a:r>
              <a:rPr lang="ru-RU" sz="1400" dirty="0" smtClean="0">
                <a:latin typeface="Franklin Gothic Medium" pitchFamily="34" charset="0"/>
              </a:rPr>
              <a:t>тельная</a:t>
            </a:r>
          </a:p>
          <a:p>
            <a:r>
              <a:rPr lang="ru-RU" sz="1400" dirty="0" smtClean="0">
                <a:latin typeface="Franklin Gothic Medium" pitchFamily="34" charset="0"/>
              </a:rPr>
              <a:t> работа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323362" y="4615570"/>
            <a:ext cx="119661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latin typeface="Franklin Gothic Medium" pitchFamily="34" charset="0"/>
              </a:rPr>
              <a:t>Безопасность</a:t>
            </a:r>
            <a:endParaRPr lang="ru-RU" sz="1300" dirty="0">
              <a:latin typeface="Franklin Gothic Medium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6016" y="4513684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Перспективы</a:t>
            </a:r>
          </a:p>
          <a:p>
            <a:r>
              <a:rPr lang="ru-RU" sz="1400" dirty="0" smtClean="0">
                <a:latin typeface="Franklin Gothic Medium" pitchFamily="34" charset="0"/>
              </a:rPr>
              <a:t>и задачи</a:t>
            </a:r>
            <a:endParaRPr lang="ru-RU" sz="1400" dirty="0">
              <a:latin typeface="Franklin Gothic Medium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217540"/>
            <a:ext cx="2155094" cy="2141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3204"/>
            <a:ext cx="7211144" cy="9525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Franklin Gothic Medium" pitchFamily="34" charset="0"/>
              </a:rPr>
              <a:t>ОБЩИЕ СВЕДЕНИЯ О ШКОЛЕ</a:t>
            </a:r>
            <a:endParaRPr lang="ru-RU" b="1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7340"/>
            <a:ext cx="8229600" cy="37716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Franklin Gothic Medium" pitchFamily="34" charset="0"/>
              </a:rPr>
              <a:t>Название: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     Муниципальное бюджетное общеобразовательное учреждение городского округа Королев Московской области «Средняя общеобразовательная школа №2 имени В.Н. Михайлова»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Franklin Gothic Medium" pitchFamily="34" charset="0"/>
              </a:rPr>
              <a:t>Адрес: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141080, МО, г.о.Королев, ул. Стадионная, д.2А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Franklin Gothic Medium" pitchFamily="34" charset="0"/>
              </a:rPr>
              <a:t>Контакты: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Телефон +7 (495) 519-44-65, +7 (495) 519-52-68, +7 (495) 519-27-50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Franklin Gothic Medium" pitchFamily="34" charset="0"/>
              </a:rPr>
              <a:t>Email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 – </a:t>
            </a:r>
            <a:r>
              <a:rPr lang="en-US" u="sng" dirty="0" smtClean="0">
                <a:solidFill>
                  <a:srgbClr val="FFFF00"/>
                </a:solidFill>
                <a:latin typeface="Franklin Gothic Medium" pitchFamily="34" charset="0"/>
                <a:hlinkClick r:id="rId2"/>
              </a:rPr>
              <a:t>korolev</a:t>
            </a:r>
            <a:r>
              <a:rPr lang="ru-RU" u="sng" dirty="0" smtClean="0">
                <a:solidFill>
                  <a:srgbClr val="FFFF00"/>
                </a:solidFill>
                <a:latin typeface="Franklin Gothic Medium" pitchFamily="34" charset="0"/>
                <a:hlinkClick r:id="rId2"/>
              </a:rPr>
              <a:t>_</a:t>
            </a:r>
            <a:r>
              <a:rPr lang="en-US" u="sng" dirty="0" smtClean="0">
                <a:solidFill>
                  <a:srgbClr val="FFFF00"/>
                </a:solidFill>
                <a:latin typeface="Franklin Gothic Medium" pitchFamily="34" charset="0"/>
                <a:hlinkClick r:id="rId2"/>
              </a:rPr>
              <a:t>school</a:t>
            </a:r>
            <a:r>
              <a:rPr lang="ru-RU" u="sng" dirty="0" smtClean="0">
                <a:solidFill>
                  <a:srgbClr val="FFFF00"/>
                </a:solidFill>
                <a:latin typeface="Franklin Gothic Medium" pitchFamily="34" charset="0"/>
                <a:hlinkClick r:id="rId2"/>
              </a:rPr>
              <a:t>_2@</a:t>
            </a:r>
            <a:r>
              <a:rPr lang="en-US" u="sng" dirty="0" smtClean="0">
                <a:solidFill>
                  <a:srgbClr val="FFFF00"/>
                </a:solidFill>
                <a:latin typeface="Franklin Gothic Medium" pitchFamily="34" charset="0"/>
                <a:hlinkClick r:id="rId2"/>
              </a:rPr>
              <a:t>mail</a:t>
            </a:r>
            <a:r>
              <a:rPr lang="ru-RU" u="sng" dirty="0" smtClean="0">
                <a:solidFill>
                  <a:srgbClr val="FFFF00"/>
                </a:solidFill>
                <a:latin typeface="Franklin Gothic Medium" pitchFamily="34" charset="0"/>
                <a:hlinkClick r:id="rId2"/>
              </a:rPr>
              <a:t>.</a:t>
            </a:r>
            <a:r>
              <a:rPr lang="en-US" u="sng" dirty="0" smtClean="0">
                <a:solidFill>
                  <a:srgbClr val="FFFF00"/>
                </a:solidFill>
                <a:latin typeface="Franklin Gothic Medium" pitchFamily="34" charset="0"/>
                <a:hlinkClick r:id="rId2"/>
              </a:rPr>
              <a:t>ru</a:t>
            </a:r>
            <a:endParaRPr lang="ru-RU" dirty="0" smtClean="0">
              <a:solidFill>
                <a:srgbClr val="FFFF00"/>
              </a:solidFill>
              <a:latin typeface="Franklin Gothic Medium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Сайт http://korolev-school2.lbihost.ru/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FFFF00"/>
                </a:solidFill>
                <a:latin typeface="Franklin Gothic Medium" pitchFamily="34" charset="0"/>
              </a:rPr>
              <a:t>Здание школы построено 01.09.1978 года,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FFFF00"/>
                </a:solidFill>
                <a:latin typeface="Franklin Gothic Medium" pitchFamily="34" charset="0"/>
              </a:rPr>
              <a:t>43 года без капитального ремонта,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FFFF00"/>
                </a:solidFill>
                <a:latin typeface="Franklin Gothic Medium" pitchFamily="34" charset="0"/>
              </a:rPr>
              <a:t>проектная мощность 600 учащихся,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FFFF00"/>
                </a:solidFill>
                <a:latin typeface="Franklin Gothic Medium" pitchFamily="34" charset="0"/>
              </a:rPr>
              <a:t>в настоящий момент в школе </a:t>
            </a:r>
            <a:r>
              <a:rPr lang="ru-RU" sz="4200" dirty="0" err="1" smtClean="0">
                <a:solidFill>
                  <a:srgbClr val="FFFF00"/>
                </a:solidFill>
                <a:latin typeface="Franklin Gothic Medium" pitchFamily="34" charset="0"/>
              </a:rPr>
              <a:t>обучаеться</a:t>
            </a:r>
            <a:r>
              <a:rPr lang="ru-RU" sz="4200" dirty="0" smtClean="0">
                <a:solidFill>
                  <a:srgbClr val="FFFF00"/>
                </a:solidFill>
                <a:latin typeface="Franklin Gothic Medium" pitchFamily="34" charset="0"/>
              </a:rPr>
              <a:t> более 1300 учащихся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4200" dirty="0" smtClean="0">
                <a:solidFill>
                  <a:srgbClr val="FFFF00"/>
                </a:solidFill>
                <a:latin typeface="Franklin Gothic Medium" pitchFamily="34" charset="0"/>
              </a:rPr>
              <a:t>обучение ведется в две смены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584" y="2137420"/>
            <a:ext cx="2249816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   Управленческая команда школы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7301"/>
            <a:ext cx="8075240" cy="4047836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Директор школы, учитель высшей категории – </a:t>
            </a:r>
            <a:r>
              <a:rPr lang="ru-RU" sz="1400" b="1" i="1" u="sng" dirty="0" smtClean="0">
                <a:solidFill>
                  <a:schemeClr val="bg1"/>
                </a:solidFill>
                <a:latin typeface="Franklin Gothic Medium" pitchFamily="34" charset="0"/>
              </a:rPr>
              <a:t>Оскар Фаритович Латыпов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Зам. </a:t>
            </a:r>
            <a:r>
              <a:rPr lang="ru-RU" sz="1400" b="1" i="1" dirty="0" err="1" smtClean="0">
                <a:solidFill>
                  <a:schemeClr val="bg1"/>
                </a:solidFill>
                <a:latin typeface="Franklin Gothic Medium" pitchFamily="34" charset="0"/>
              </a:rPr>
              <a:t>дир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. по УВР начальная школа </a:t>
            </a:r>
            <a:r>
              <a:rPr lang="ru-RU" sz="1400" b="1" i="1" dirty="0">
                <a:solidFill>
                  <a:schemeClr val="bg1"/>
                </a:solidFill>
                <a:latin typeface="Franklin Gothic Medium" pitchFamily="34" charset="0"/>
              </a:rPr>
              <a:t>учитель высшей категории 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– </a:t>
            </a:r>
            <a:r>
              <a:rPr lang="ru-RU" sz="1400" b="1" i="1" u="sng" dirty="0" smtClean="0">
                <a:solidFill>
                  <a:schemeClr val="bg1"/>
                </a:solidFill>
                <a:latin typeface="Franklin Gothic Medium" pitchFamily="34" charset="0"/>
              </a:rPr>
              <a:t>Елена Викторовна Перфилова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Зам </a:t>
            </a:r>
            <a:r>
              <a:rPr lang="ru-RU" sz="1400" b="1" i="1" dirty="0" err="1" smtClean="0">
                <a:solidFill>
                  <a:schemeClr val="bg1"/>
                </a:solidFill>
                <a:latin typeface="Franklin Gothic Medium" pitchFamily="34" charset="0"/>
              </a:rPr>
              <a:t>дир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 по УВР курирующий среднее звено и расписание уроков</a:t>
            </a:r>
            <a:r>
              <a:rPr lang="ru-RU" sz="1400" b="1" i="1" dirty="0">
                <a:solidFill>
                  <a:schemeClr val="bg1"/>
                </a:solidFill>
                <a:latin typeface="Franklin Gothic Medium" pitchFamily="34" charset="0"/>
              </a:rPr>
              <a:t> учитель высшей категории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 – </a:t>
            </a:r>
            <a:r>
              <a:rPr lang="ru-RU" sz="1400" b="1" i="1" u="sng" dirty="0" smtClean="0">
                <a:solidFill>
                  <a:schemeClr val="bg1"/>
                </a:solidFill>
                <a:latin typeface="Franklin Gothic Medium" pitchFamily="34" charset="0"/>
              </a:rPr>
              <a:t>Елена Васильевна Козлова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Зам </a:t>
            </a:r>
            <a:r>
              <a:rPr lang="ru-RU" sz="1400" b="1" i="1" dirty="0" err="1" smtClean="0">
                <a:solidFill>
                  <a:schemeClr val="bg1"/>
                </a:solidFill>
                <a:latin typeface="Franklin Gothic Medium" pitchFamily="34" charset="0"/>
              </a:rPr>
              <a:t>дир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 по УВР курирующий старшие классы и ГИА</a:t>
            </a:r>
            <a:r>
              <a:rPr lang="ru-RU" sz="1400" b="1" i="1" dirty="0">
                <a:solidFill>
                  <a:schemeClr val="bg1"/>
                </a:solidFill>
                <a:latin typeface="Franklin Gothic Medium" pitchFamily="34" charset="0"/>
              </a:rPr>
              <a:t> учитель высшей категории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 – </a:t>
            </a:r>
            <a:r>
              <a:rPr lang="ru-RU" sz="1400" b="1" i="1" u="sng" dirty="0" smtClean="0">
                <a:solidFill>
                  <a:schemeClr val="bg1"/>
                </a:solidFill>
                <a:latin typeface="Franklin Gothic Medium" pitchFamily="34" charset="0"/>
              </a:rPr>
              <a:t>Светлана Владимировна Тарасова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Зам </a:t>
            </a:r>
            <a:r>
              <a:rPr lang="ru-RU" sz="1400" b="1" i="1" dirty="0" err="1" smtClean="0">
                <a:solidFill>
                  <a:schemeClr val="bg1"/>
                </a:solidFill>
                <a:latin typeface="Franklin Gothic Medium" pitchFamily="34" charset="0"/>
              </a:rPr>
              <a:t>дир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 по УВР курирующий Электронный журнал ШК, ИКТ</a:t>
            </a:r>
            <a:r>
              <a:rPr lang="ru-RU" sz="1400" b="1" i="1" dirty="0">
                <a:solidFill>
                  <a:schemeClr val="bg1"/>
                </a:solidFill>
                <a:latin typeface="Franklin Gothic Medium" pitchFamily="34" charset="0"/>
              </a:rPr>
              <a:t> учитель высшей категории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 – </a:t>
            </a:r>
            <a:r>
              <a:rPr lang="ru-RU" sz="1400" b="1" i="1" u="sng" dirty="0" smtClean="0">
                <a:solidFill>
                  <a:schemeClr val="bg1"/>
                </a:solidFill>
                <a:latin typeface="Franklin Gothic Medium" pitchFamily="34" charset="0"/>
              </a:rPr>
              <a:t>Ирина Владимировна Семенова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Зам </a:t>
            </a:r>
            <a:r>
              <a:rPr lang="ru-RU" sz="1400" b="1" i="1" dirty="0" err="1" smtClean="0">
                <a:solidFill>
                  <a:schemeClr val="bg1"/>
                </a:solidFill>
                <a:latin typeface="Franklin Gothic Medium" pitchFamily="34" charset="0"/>
              </a:rPr>
              <a:t>дир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 по УВР курирующий обучение на дому, ОВЗ, </a:t>
            </a:r>
            <a:r>
              <a:rPr lang="ru-RU" sz="1400" b="1" i="1" dirty="0">
                <a:solidFill>
                  <a:schemeClr val="bg1"/>
                </a:solidFill>
                <a:latin typeface="Franklin Gothic Medium" pitchFamily="34" charset="0"/>
              </a:rPr>
              <a:t>учитель высшей категории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 – </a:t>
            </a:r>
            <a:r>
              <a:rPr lang="ru-RU" sz="1400" b="1" i="1" u="sng" dirty="0" smtClean="0">
                <a:solidFill>
                  <a:schemeClr val="bg1"/>
                </a:solidFill>
                <a:latin typeface="Franklin Gothic Medium" pitchFamily="34" charset="0"/>
              </a:rPr>
              <a:t>Оксана Викторовна Тинякова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Зам </a:t>
            </a:r>
            <a:r>
              <a:rPr lang="ru-RU" sz="1400" b="1" i="1" dirty="0" err="1" smtClean="0">
                <a:solidFill>
                  <a:schemeClr val="bg1"/>
                </a:solidFill>
                <a:latin typeface="Franklin Gothic Medium" pitchFamily="34" charset="0"/>
              </a:rPr>
              <a:t>дир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 по безопасности, </a:t>
            </a:r>
            <a:r>
              <a:rPr lang="ru-RU" sz="1400" b="1" i="1" dirty="0">
                <a:solidFill>
                  <a:schemeClr val="bg1"/>
                </a:solidFill>
                <a:latin typeface="Franklin Gothic Medium" pitchFamily="34" charset="0"/>
              </a:rPr>
              <a:t>учитель высшей категории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 - </a:t>
            </a:r>
            <a:r>
              <a:rPr lang="ru-RU" sz="1400" b="1" i="1" u="sng" dirty="0" smtClean="0">
                <a:solidFill>
                  <a:schemeClr val="bg1"/>
                </a:solidFill>
                <a:latin typeface="Franklin Gothic Medium" pitchFamily="34" charset="0"/>
              </a:rPr>
              <a:t>Эдуард Викторович Киндт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Зам </a:t>
            </a:r>
            <a:r>
              <a:rPr lang="ru-RU" sz="1400" b="1" i="1" dirty="0" err="1" smtClean="0">
                <a:solidFill>
                  <a:schemeClr val="bg1"/>
                </a:solidFill>
                <a:latin typeface="Franklin Gothic Medium" pitchFamily="34" charset="0"/>
              </a:rPr>
              <a:t>дир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. по воспитательной работе, </a:t>
            </a:r>
            <a:r>
              <a:rPr lang="ru-RU" sz="1400" b="1" i="1" dirty="0">
                <a:solidFill>
                  <a:schemeClr val="bg1"/>
                </a:solidFill>
                <a:latin typeface="Franklin Gothic Medium" pitchFamily="34" charset="0"/>
              </a:rPr>
              <a:t>учитель высшей </a:t>
            </a:r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категории, учитель ЮНЕСКО – </a:t>
            </a:r>
            <a:r>
              <a:rPr lang="ru-RU" sz="1400" b="1" i="1" u="sng" dirty="0" smtClean="0">
                <a:solidFill>
                  <a:schemeClr val="bg1"/>
                </a:solidFill>
                <a:latin typeface="Franklin Gothic Medium" pitchFamily="34" charset="0"/>
              </a:rPr>
              <a:t>Василиса Сергеевна Рогова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Franklin Gothic Medium" pitchFamily="34" charset="0"/>
              </a:rPr>
              <a:t>Секретарь школы, делопроизводство и документооборот – </a:t>
            </a:r>
            <a:r>
              <a:rPr lang="ru-RU" sz="1400" b="1" i="1" u="sng" dirty="0" smtClean="0">
                <a:solidFill>
                  <a:schemeClr val="bg1"/>
                </a:solidFill>
                <a:latin typeface="Franklin Gothic Medium" pitchFamily="34" charset="0"/>
              </a:rPr>
              <a:t>Светлана Александровна Акимова</a:t>
            </a:r>
          </a:p>
          <a:p>
            <a:endParaRPr lang="ru-RU" sz="11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8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3204"/>
            <a:ext cx="6851104" cy="3963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КАДРЫ</a:t>
            </a:r>
            <a:endParaRPr lang="ru-RU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7260"/>
            <a:ext cx="8496944" cy="47297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3 человека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имеют почетное звание «Почётный работник общего образования»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1 человек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имеет научную степень кандидата педагогических наук, по научной специальности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«Общая педагогика – 13.00.01»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1 человек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имеет ученое звание Доцента по Теории и методике Физического воспитания и спорта высших достижений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1 человек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имеет почетное звание «Почетный работник  среднего – профессионального образования»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1 человек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имеет почетное звание «Почетный работник  воспитания и просвещения РФ»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3 человека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награждены Почетной грамотой Министерства образования и науки Российской Федерации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1 человек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награжден Почетной грамотой Министерства спорта Российской Федерации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3 человека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имеют награды Московской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 Областной Думы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4 человека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награждены Почётной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Грамотой Министерства образования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 Московской области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Категории педагогов:</a:t>
            </a:r>
          </a:p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Высшая 23 чел.</a:t>
            </a:r>
          </a:p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Первая 21 чел.</a:t>
            </a:r>
          </a:p>
          <a:p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Соответствие  13 чел.</a:t>
            </a:r>
          </a:p>
          <a:p>
            <a:endParaRPr lang="ru-RU" dirty="0"/>
          </a:p>
        </p:txBody>
      </p:sp>
      <p:pic>
        <p:nvPicPr>
          <p:cNvPr id="11" name="Рисунок 10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116903"/>
            <a:ext cx="3874054" cy="259809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30" name="Picture 6" descr="https://pedforum.kz/uploads/posts/2020-08/1598254299_8090324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7019" y="0"/>
            <a:ext cx="846981" cy="1129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03648" y="553244"/>
            <a:ext cx="4628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FF00"/>
                </a:solidFill>
                <a:latin typeface="Franklin Gothic Medium" pitchFamily="34" charset="0"/>
                <a:cs typeface="Times New Roman" pitchFamily="18" charset="0"/>
              </a:rPr>
              <a:t>ВОЗРАСТ ПЕДАГОГОВ: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95736" y="1201316"/>
          <a:ext cx="5112568" cy="3483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Курсы повышения квалификации</a:t>
            </a:r>
            <a:endParaRPr lang="ru-RU" dirty="0">
              <a:solidFill>
                <a:srgbClr val="FFFF00"/>
              </a:solidFill>
              <a:latin typeface="Franklin Gothic Medium" pitchFamily="34" charset="0"/>
            </a:endParaRP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3" y="1258794"/>
            <a:ext cx="2736304" cy="275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Новый точечный рисунок.bmp"/>
          <p:cNvPicPr>
            <a:picLocks noChangeAspect="1"/>
          </p:cNvPicPr>
          <p:nvPr/>
        </p:nvPicPr>
        <p:blipFill>
          <a:blip r:embed="rId3" cstate="print"/>
          <a:srcRect t="6193" b="10571"/>
          <a:stretch>
            <a:fillRect/>
          </a:stretch>
        </p:blipFill>
        <p:spPr>
          <a:xfrm>
            <a:off x="4355976" y="2857500"/>
            <a:ext cx="2808312" cy="267081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1998921"/>
            <a:ext cx="38164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01.06.2022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- 95 %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педагогических работников прошли КПК или профессиональную переподготовку по введению ФГОС НОО, ООО и СОО, инклюзивному образованию и в сфере информационно коммуникационных технологий.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i2.wp.com/senno-school1.belhost.by/wp-content/uploads/2021/02/glavnaya.png?w=1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7219"/>
            <a:ext cx="1944216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566161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Franklin Gothic Medium" pitchFamily="34" charset="0"/>
              </a:rPr>
              <a:t>ОЛИМПИАДНОЕ ДВИЖЕНИЕ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Franklin Gothic Medium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2783538"/>
              </p:ext>
            </p:extLst>
          </p:nvPr>
        </p:nvGraphicFramePr>
        <p:xfrm>
          <a:off x="1043608" y="1594585"/>
          <a:ext cx="7200800" cy="717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5987"/>
                <a:gridCol w="1750866"/>
                <a:gridCol w="1745439"/>
                <a:gridCol w="1888508"/>
              </a:tblGrid>
              <a:tr h="173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2019-2020 учебный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2020-2021 учебный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2021-2022 учебный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  <a:tr h="173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Участники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797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690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  <a:tr h="173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Призеры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  <a:tr h="173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Победители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93" marR="60893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2487587"/>
            <a:ext cx="6534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муниципальный этап</a:t>
            </a:r>
            <a:endParaRPr lang="ru-RU" sz="1400" dirty="0">
              <a:solidFill>
                <a:schemeClr val="accent2">
                  <a:lumMod val="40000"/>
                  <a:lumOff val="60000"/>
                </a:schemeClr>
              </a:solidFill>
              <a:latin typeface="Franklin Gothic Medium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7041089"/>
              </p:ext>
            </p:extLst>
          </p:nvPr>
        </p:nvGraphicFramePr>
        <p:xfrm>
          <a:off x="971600" y="2857500"/>
          <a:ext cx="7272808" cy="739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956"/>
                <a:gridCol w="1817956"/>
                <a:gridCol w="1818448"/>
                <a:gridCol w="1818448"/>
              </a:tblGrid>
              <a:tr h="171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2019-2020 учебный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2020-2021 учебный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2021-2022 учебный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201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Участники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171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Призеры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171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Победители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59632" y="1263452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школьного </a:t>
            </a:r>
            <a:r>
              <a:rPr lang="ru-RU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этап</a:t>
            </a:r>
            <a:endParaRPr lang="ru-RU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3721596"/>
            <a:ext cx="1766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региональный этап </a:t>
            </a:r>
            <a:endParaRPr lang="ru-RU" sz="1400" dirty="0">
              <a:solidFill>
                <a:schemeClr val="accent2">
                  <a:lumMod val="40000"/>
                  <a:lumOff val="60000"/>
                </a:schemeClr>
              </a:solidFill>
              <a:latin typeface="Franklin Gothic Medium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9660682"/>
              </p:ext>
            </p:extLst>
          </p:nvPr>
        </p:nvGraphicFramePr>
        <p:xfrm>
          <a:off x="1043608" y="4153644"/>
          <a:ext cx="7272808" cy="789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957"/>
                <a:gridCol w="1817957"/>
                <a:gridCol w="1818447"/>
                <a:gridCol w="1818447"/>
              </a:tblGrid>
              <a:tr h="251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2019-2020 учебный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2020-2021 учебный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2021-2022 учебный 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171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Участники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171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Призеры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171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Победители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</TotalTime>
  <Words>2209</Words>
  <Application>Microsoft Office PowerPoint</Application>
  <PresentationFormat>Экран (16:10)</PresentationFormat>
  <Paragraphs>502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ОБЩИЕ СВЕДЕНИЯ О ШКОЛЕ</vt:lpstr>
      <vt:lpstr>   Управленческая команда школы </vt:lpstr>
      <vt:lpstr>КАДРЫ</vt:lpstr>
      <vt:lpstr>Слайд 7</vt:lpstr>
      <vt:lpstr>Курсы повышения квалификации</vt:lpstr>
      <vt:lpstr>Слайд 9</vt:lpstr>
      <vt:lpstr>Формы и сроки обучения</vt:lpstr>
      <vt:lpstr>Качество образования  2021-2022 учебный год</vt:lpstr>
      <vt:lpstr>ФГОС НОО</vt:lpstr>
      <vt:lpstr>Слайд 13</vt:lpstr>
      <vt:lpstr>Слайд 14</vt:lpstr>
      <vt:lpstr>Государственная итоговая аттестация  9 класс (ОГЭ, ГВЭ)</vt:lpstr>
      <vt:lpstr>Государственная итоговая аттестация 11 класс ( ЕГЭ, ГВЭ)</vt:lpstr>
      <vt:lpstr>Достижения учащихся в конкурсах и спорте</vt:lpstr>
      <vt:lpstr>Направления воспитательной работы</vt:lpstr>
      <vt:lpstr>Национальный состав В школе обучаются дети 24 национальностей.   Русские - 1179 человек.</vt:lpstr>
      <vt:lpstr>Социальный статус учащихся </vt:lpstr>
      <vt:lpstr>  Школа 2 им. В.Н. Михайлова является единственной в г. Королёв  Ассоциированной школой ЮНЕСКО  </vt:lpstr>
      <vt:lpstr>Традиции школы</vt:lpstr>
      <vt:lpstr>Занятость учащихся в творческих объединениях</vt:lpstr>
      <vt:lpstr>Безопасность</vt:lpstr>
      <vt:lpstr>Организация питания учащихся: </vt:lpstr>
      <vt:lpstr>Охват питанием</vt:lpstr>
      <vt:lpstr>Перспективы и задачи </vt:lpstr>
      <vt:lpstr>Благодарим за внимание!!! Желаем успехов в новом учебном году!!!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Эдуард</cp:lastModifiedBy>
  <cp:revision>128</cp:revision>
  <dcterms:created xsi:type="dcterms:W3CDTF">2021-08-06T14:57:34Z</dcterms:created>
  <dcterms:modified xsi:type="dcterms:W3CDTF">2022-12-20T06:23:26Z</dcterms:modified>
</cp:coreProperties>
</file>