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7" r:id="rId8"/>
    <p:sldId id="268" r:id="rId9"/>
    <p:sldId id="269" r:id="rId10"/>
    <p:sldId id="288" r:id="rId11"/>
    <p:sldId id="270" r:id="rId12"/>
    <p:sldId id="271" r:id="rId13"/>
    <p:sldId id="274" r:id="rId14"/>
    <p:sldId id="365" r:id="rId15"/>
    <p:sldId id="286" r:id="rId16"/>
    <p:sldId id="361" r:id="rId17"/>
    <p:sldId id="284" r:id="rId18"/>
    <p:sldId id="287" r:id="rId19"/>
    <p:sldId id="364" r:id="rId20"/>
    <p:sldId id="281" r:id="rId21"/>
    <p:sldId id="367" r:id="rId22"/>
    <p:sldId id="280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2F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94660"/>
  </p:normalViewPr>
  <p:slideViewPr>
    <p:cSldViewPr>
      <p:cViewPr varScale="1">
        <p:scale>
          <a:sx n="80" d="100"/>
          <a:sy n="80" d="100"/>
        </p:scale>
        <p:origin x="-15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AF36-9710-4692-A815-E44C84A26ECD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756-72F8-4840-8A4A-A2A407E41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8484-FB56-46EB-B7C4-50B55EEB5D96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D7DC-99F7-40A5-A964-01B66E20C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9C3D-4AE8-4083-8B6A-684755018A8E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D939-E2E3-4DB9-AB8B-4AEEE1960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D431-3100-4FDA-8162-E7D22F98B1A6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CBC2-92E0-4970-A945-60D921C4C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D150-9036-4595-92B3-4EA87EE1AB51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6843-5297-49B3-9231-E8072CDA0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A6A7-DC73-4914-918F-8DED7E7A56DA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2BA5-1121-4282-B35A-3CE57CBA4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D986-8271-42EB-BA03-FA632BD300D5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DE20-CAA2-4C23-812D-733893A7E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EDF96-A979-4892-B4B3-A35BDD02FE01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4212-C7D2-4B77-AE33-C522AB946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D47E-2165-46BD-B4B8-2521954CAAE6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7052-1F00-4C85-BCA3-4EDAC141E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532B-D32B-4C02-BDB4-42BAAEE12485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D651-4030-4E78-8833-97527626D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D761-43C4-4A94-B32F-11504F1E5B62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EA54-68DA-4023-B170-268389842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EFB9-5DAE-48B4-9E30-F92C3035739B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EFD5-95C2-4E07-B4CC-58C49DB24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7B1BB2-36F9-4C5A-89A2-ABDDA798B647}" type="datetimeFigureOut">
              <a:rPr lang="ru-RU"/>
              <a:pPr>
                <a:defRPr/>
              </a:pPr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82EF82-F8D9-406B-BA23-317A2740E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korolev-school2.lbihost.ru/postupayushchim-v-1-klas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 bwMode="auto">
          <a:xfrm>
            <a:off x="1187624" y="1340768"/>
            <a:ext cx="7056784" cy="49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117" y="270778"/>
            <a:ext cx="891872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раз –в первый 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4A1044-6F65-4BE0-9DF6-11E0F2F5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7789A145-16C3-43C8-B8F2-2E0EC8307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6912768" cy="574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4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imag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44900"/>
            <a:ext cx="2857500" cy="2857500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3060" y="548680"/>
            <a:ext cx="863787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 результатов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747" y="1700808"/>
            <a:ext cx="8497519" cy="35394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Письмо МО РФ №2021/11-13 от 25.09.00 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«Об организации обучения в 1 классе»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исключает:</a:t>
            </a:r>
          </a:p>
          <a:p>
            <a:pPr>
              <a:defRPr/>
            </a:pP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систему бального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оценивания в 1 классе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домашние задания.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065" y="475441"/>
            <a:ext cx="762031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родителям 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первоклассников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324" y="1628800"/>
            <a:ext cx="8326703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Проявляйте заинтересованность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школьных делах своего ребенка;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Поддержите первоклассника в его желании добиться успеха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Спокойно реагируйте на возможные неудачи</a:t>
            </a: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первоклассника;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Уважайте мнение первоклассника о своем педагоге;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Составьте с ребенком распорядок дня, следите за </a:t>
            </a: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выполнением;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Оставьте ребенку время для игровых занятий;</a:t>
            </a:r>
          </a:p>
          <a:p>
            <a:pPr>
              <a:defRPr/>
            </a:pP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Прием в 1 класс </a:t>
            </a:r>
            <a:r>
              <a:rPr lang="ru-RU">
                <a:solidFill>
                  <a:srgbClr val="FF0000"/>
                </a:solidFill>
              </a:rPr>
              <a:t/>
            </a:r>
            <a:br>
              <a:rPr lang="ru-RU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2023-2024 </a:t>
            </a:r>
            <a:r>
              <a:rPr lang="ru-RU" dirty="0" err="1">
                <a:solidFill>
                  <a:srgbClr val="FF0000"/>
                </a:solidFill>
              </a:rPr>
              <a:t>уч.г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2017-2018\прием в 1 класс 2018-2019г\Аккредитация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764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2017-2018\прием в 1 класс 2018-2019г\лицензия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229" y="1484784"/>
            <a:ext cx="403922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79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7560368"/>
              </p:ext>
            </p:extLst>
          </p:nvPr>
        </p:nvGraphicFramePr>
        <p:xfrm>
          <a:off x="899592" y="1340768"/>
          <a:ext cx="3748881" cy="5138886"/>
        </p:xfrm>
        <a:graphic>
          <a:graphicData uri="http://schemas.openxmlformats.org/presentationml/2006/ole">
            <p:oleObj spid="_x0000_s1041" name="Acrobat Document" r:id="rId3" imgW="7627320" imgH="10746720" progId="Acrobat.Document.DC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9648940"/>
              </p:ext>
            </p:extLst>
          </p:nvPr>
        </p:nvGraphicFramePr>
        <p:xfrm>
          <a:off x="5796136" y="1196752"/>
          <a:ext cx="2887663" cy="5328592"/>
        </p:xfrm>
        <a:graphic>
          <a:graphicData uri="http://schemas.openxmlformats.org/presentationml/2006/ole">
            <p:oleObj spid="_x0000_s1042" name="Acrobat Document" r:id="rId4" imgW="5724360" imgH="8058240" progId="Acrobat.Document.DC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6022738"/>
              </p:ext>
            </p:extLst>
          </p:nvPr>
        </p:nvGraphicFramePr>
        <p:xfrm>
          <a:off x="5292080" y="1340768"/>
          <a:ext cx="2952204" cy="5143993"/>
        </p:xfrm>
        <a:graphic>
          <a:graphicData uri="http://schemas.openxmlformats.org/presentationml/2006/ole">
            <p:oleObj spid="_x0000_s1043" name="Acrobat Document" r:id="rId5" imgW="7627320" imgH="10746720" progId="Acrobat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2300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70C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Разъяснения Министерства образования Московской области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altLang="ru-RU" sz="2400" b="1" u="sng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соответствии с пунктом 3.1. со ст. 67 273-ФЗ «Об образовании….»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проживающие в одной семье и имеющие общее место жительства дети имеют право преимущественного приема на обучение по основным общеобразовательным программам дошкольного образования и начального общего образования в государственные и муниципальные образовательные организации, в которых обучаются их братья и (или) сестры. </a:t>
            </a:r>
          </a:p>
          <a:p>
            <a:pPr lvl="0">
              <a:buFont typeface="Wingdings" pitchFamily="2" charset="2"/>
              <a:buChar char="q"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Данная категория детей может использовать свое приоритетное право при записи по незакрепленной территории с </a:t>
            </a:r>
            <a:r>
              <a:rPr lang="ru-RU" altLang="ru-RU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апреля.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468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="" xmlns:a16="http://schemas.microsoft.com/office/drawing/2014/main" id="{163D7421-C4C0-4FDA-B262-4BD4F85C4D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2840" y="692696"/>
            <a:ext cx="7632848" cy="456654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приеме!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 из детских садов №27,10)</a:t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/>
          </a:p>
        </p:txBody>
      </p:sp>
      <p:sp>
        <p:nvSpPr>
          <p:cNvPr id="18435" name="Содержимое 2">
            <a:extLst>
              <a:ext uri="{FF2B5EF4-FFF2-40B4-BE49-F238E27FC236}">
                <a16:creationId xmlns="" xmlns:a16="http://schemas.microsoft.com/office/drawing/2014/main" id="{A9F7EA35-4C94-4042-B3B8-08D902A50E07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412875" y="6165302"/>
            <a:ext cx="6553200" cy="144017"/>
          </a:xfrm>
        </p:spPr>
        <p:txBody>
          <a:bodyPr/>
          <a:lstStyle/>
          <a:p>
            <a:pPr marL="273050" indent="-273050" algn="ctr" eaLnBrk="1" hangingPunct="1">
              <a:buFontTx/>
              <a:buNone/>
            </a:pPr>
            <a:endParaRPr lang="ru-RU" altLang="ru-RU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4">
            <a:extLst>
              <a:ext uri="{FF2B5EF4-FFF2-40B4-BE49-F238E27FC236}">
                <a16:creationId xmlns="" xmlns:a16="http://schemas.microsoft.com/office/drawing/2014/main" id="{CE815DCE-9204-4A00-89F8-4E9901E70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556792"/>
            <a:ext cx="763284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(законный представитель) предоставляет пакет документов для формирования личного дела: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заявление, заполненное вручную (шаблон в типовом порядке)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 родителя (законного представителя)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свидетельство о рождении воспитанника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школы самостоятельно создает заявление  на перевод из дошкольного отделения в школьное.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A115930-08C7-402A-89A9-A0CB1C34FDE1}"/>
              </a:ext>
            </a:extLst>
          </p:cNvPr>
          <p:cNvCxnSpPr/>
          <p:nvPr/>
        </p:nvCxnSpPr>
        <p:spPr>
          <a:xfrm>
            <a:off x="5357813" y="450056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Территориальный участок городского округа Королев Московской области, закрепленный  за  МБОУ СОШ № 2 им. В.Н. Михайлова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проспект Космонавтов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(дома №№ 22/10, 24, 26, 28, 30, 32, 34, 36, 38, 40, 42, 44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улицы: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Горького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(дома №№ 4, 4Б, 4В, 4Г, 6, 6А, 6Б, 6В)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Сталинградской битвы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Академика Легостаева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Стадионная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  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СНТ «Дружба»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189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0" dirty="0">
                <a:solidFill>
                  <a:srgbClr val="0070C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Сроки приема заявлений в 1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274320" lvl="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детей, проживающих на закрепленной территории, не ранее </a:t>
            </a:r>
          </a:p>
          <a:p>
            <a:pPr marL="274320" lvl="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1 апреля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завершается не позднее 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июня текущего года</a:t>
            </a: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 eaLnBrk="1" fontAlgn="auto" hangingPunct="1">
              <a:spcAft>
                <a:spcPts val="0"/>
              </a:spcAft>
              <a:buNone/>
              <a:defRPr/>
            </a:pPr>
            <a:endParaRPr lang="ru-RU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детей, не проживающих на закрепленной территории, не ранее</a:t>
            </a:r>
          </a:p>
          <a:p>
            <a:pPr marL="274320" lvl="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июля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момента заполнения свободных мест.</a:t>
            </a:r>
          </a:p>
          <a:p>
            <a:pPr lvl="0">
              <a:buNone/>
              <a:defRPr/>
            </a:pPr>
            <a:r>
              <a:rPr lang="ru-RU" b="1" kern="0" cap="small" dirty="0">
                <a:solidFill>
                  <a:srgbClr val="00B0F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b="1" u="sng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99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F464A6B8-E6FC-48DE-B308-E5EF2DFAD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altLang="ru-RU" sz="3200" b="1">
                <a:solidFill>
                  <a:srgbClr val="0054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условия при приеме детей</a:t>
            </a:r>
            <a:br>
              <a:rPr lang="ru-RU" altLang="ru-RU" sz="3200" b="1">
                <a:solidFill>
                  <a:srgbClr val="0054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0054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 класс</a:t>
            </a:r>
            <a:endParaRPr lang="ru-RU" altLang="ru-RU" sz="3200">
              <a:solidFill>
                <a:srgbClr val="005490"/>
              </a:solidFill>
            </a:endParaRPr>
          </a:p>
        </p:txBody>
      </p:sp>
      <p:sp>
        <p:nvSpPr>
          <p:cNvPr id="12291" name="Содержимое 2">
            <a:extLst>
              <a:ext uri="{FF2B5EF4-FFF2-40B4-BE49-F238E27FC236}">
                <a16:creationId xmlns="" xmlns:a16="http://schemas.microsoft.com/office/drawing/2014/main" id="{12571502-221F-4646-A50E-1F743EF992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1000125"/>
            <a:ext cx="8401050" cy="51260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Возраст детей по состоянию на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01.09.2023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составлять </a:t>
            </a:r>
          </a:p>
          <a:p>
            <a:pPr algn="ctr">
              <a:buFontTx/>
              <a:buNone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 лет 6 месяцев</a:t>
            </a:r>
          </a:p>
          <a:p>
            <a:pPr algn="ctr"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разрешение учредителя о приеме в школу в более раннем </a:t>
            </a:r>
          </a:p>
          <a:p>
            <a:pPr algn="ctr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лет 6 месяцев) </a:t>
            </a:r>
          </a:p>
          <a:p>
            <a:pPr algn="ctr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позднем ( более 8 лет) возрасте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Tx/>
              <a:buNone/>
            </a:pP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IMG_4366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68313" y="1341438"/>
            <a:ext cx="4751387" cy="4103687"/>
          </a:xfrm>
          <a:prstGeom prst="rect">
            <a:avLst/>
          </a:prstGeom>
          <a:noFill/>
          <a:ln w="28575" cmpd="thickThin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03988" y="1105488"/>
            <a:ext cx="3390671" cy="20928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Новая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социальная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роль-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5776" y="3849018"/>
            <a:ext cx="2585965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Порядок приема в 1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 marL="274320" lvl="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1.Заявления подаются: через Портал государственных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услуг 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uslugi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mosreg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ru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00:00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01.04.23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450215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450215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450215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450215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74320" lvl="0" indent="450215"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b="1" i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ВНИМАНИЕ!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Авторизация через ЕСИА 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РПГУ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требуется!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0485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168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124744"/>
            <a:ext cx="7704857" cy="51223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" dirty="0"/>
              <a:t>ХХХХХ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71563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документов для зачисления ребенка (граждан РФ) в первый класс</a:t>
            </a:r>
            <a:endParaRPr lang="ru-RU" sz="3200" dirty="0"/>
          </a:p>
        </p:txBody>
      </p:sp>
      <p:sp>
        <p:nvSpPr>
          <p:cNvPr id="11268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95537" y="1052736"/>
            <a:ext cx="8136904" cy="5544616"/>
          </a:xfrm>
        </p:spPr>
        <p:txBody>
          <a:bodyPr/>
          <a:lstStyle/>
          <a:p>
            <a:pPr algn="just" eaLnBrk="1" hangingPunct="1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 Заявителя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реквизиты документа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Свидетельство о рождении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ребенка)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реквизиты 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документа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(для иностранных  граждан прикрепляется копия документа с переводом)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Свидетельство о регистрации ребенка по месту жительства или по месту пребывания на закрепленной территории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выбирается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адрес из выпадающего списка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Справка с места работы (для подтверждения льготы) </a:t>
            </a:r>
          </a:p>
          <a:p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Справка со школы об обучении братьев/сестер – 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НУЖНА</a:t>
            </a:r>
          </a:p>
          <a:p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Заключение и рекомендации ПМПК</a:t>
            </a:r>
          </a:p>
          <a:p>
            <a:pPr algn="just" eaLnBrk="1" hangingPunct="1"/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Письменное разрешение учредителя о приеме в школу в более раннем (менее 6 лет 6 месяцев) или позднем ( более 8 лет) возрасте – 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ЗАПРОСУ В КОМИТЕТЕ ОБРАЗОВАНИЯ</a:t>
            </a:r>
          </a:p>
          <a:p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Информация по приему в 1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69979"/>
          </a:xfrm>
        </p:spPr>
        <p:txBody>
          <a:bodyPr/>
          <a:lstStyle/>
          <a:p>
            <a:endParaRPr lang="ru-RU" sz="2800" dirty="0">
              <a:hlinkClick r:id="rId2"/>
            </a:endParaRPr>
          </a:p>
          <a:p>
            <a:endParaRPr lang="ru-RU" sz="2800" dirty="0">
              <a:hlinkClick r:id="rId2"/>
            </a:endParaRPr>
          </a:p>
          <a:p>
            <a:r>
              <a:rPr lang="en-US" sz="4000" u="sng" dirty="0">
                <a:solidFill>
                  <a:srgbClr val="2A2FFE"/>
                </a:solidFill>
                <a:hlinkClick r:id="rId2"/>
              </a:rPr>
              <a:t>http</a:t>
            </a:r>
            <a:r>
              <a:rPr lang="en-US" sz="4000" u="sng" dirty="0" smtClean="0">
                <a:solidFill>
                  <a:srgbClr val="2A2FFE"/>
                </a:solidFill>
                <a:hlinkClick r:id="rId2"/>
              </a:rPr>
              <a:t>://school2.edu.</a:t>
            </a:r>
            <a:r>
              <a:rPr lang="en-US" sz="4000" u="sng" dirty="0" smtClean="0">
                <a:solidFill>
                  <a:srgbClr val="2A2FFE"/>
                </a:solidFill>
              </a:rPr>
              <a:t>korolev.ru</a:t>
            </a:r>
            <a:endParaRPr lang="ru-RU" sz="4000" u="sng" dirty="0">
              <a:solidFill>
                <a:srgbClr val="2A2FFE"/>
              </a:solidFill>
            </a:endParaRPr>
          </a:p>
          <a:p>
            <a:r>
              <a:rPr lang="ru-RU" sz="4000" b="1" dirty="0"/>
              <a:t>Телефон для справок : 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   8-495-519-44-65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4257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276872"/>
            <a:ext cx="8136904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Вашим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детям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уважаемые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родители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0939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Готовность к школе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72010"/>
            <a:ext cx="8389220" cy="513371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Физическая готовность –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физическое состояние и  здоровье ребенка.</a:t>
            </a:r>
          </a:p>
          <a:p>
            <a:pPr>
              <a:lnSpc>
                <a:spcPct val="90000"/>
              </a:lnSpc>
              <a:defRPr/>
            </a:pP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Личностная готовность –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отношения со взрослыми и сверстниками.</a:t>
            </a:r>
          </a:p>
          <a:p>
            <a:pPr>
              <a:lnSpc>
                <a:spcPct val="90000"/>
              </a:lnSpc>
              <a:defRPr/>
            </a:pP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Интеллектуальная готовность –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сформированность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основных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психических функций: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внимание;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память;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мышление;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- воображение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BD0919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3160902"/>
            <a:ext cx="2755155" cy="350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" descr="Рисунок де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574" y="3160201"/>
            <a:ext cx="2412386" cy="323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404664"/>
            <a:ext cx="676875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  для успешной адаптации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9280" y="1604993"/>
            <a:ext cx="828034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Учебный год разбит на 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триместра;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середине триместра -каникулы.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8" descr="DSC_5962.JPG"/>
          <p:cNvPicPr>
            <a:picLocks noChangeAspect="1"/>
          </p:cNvPicPr>
          <p:nvPr/>
        </p:nvPicPr>
        <p:blipFill>
          <a:blip r:embed="rId2" cstate="print">
            <a:lum bright="18000" contrast="30000"/>
          </a:blip>
          <a:srcRect/>
          <a:stretch>
            <a:fillRect/>
          </a:stretch>
        </p:blipFill>
        <p:spPr bwMode="auto">
          <a:xfrm>
            <a:off x="4659313" y="3811588"/>
            <a:ext cx="41671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8" descr="DSCN1095"/>
          <p:cNvPicPr>
            <a:picLocks noChangeAspect="1" noChangeArrowheads="1"/>
          </p:cNvPicPr>
          <p:nvPr/>
        </p:nvPicPr>
        <p:blipFill>
          <a:blip r:embed="rId3" cstate="print">
            <a:lum bright="18000" contrast="36000"/>
          </a:blip>
          <a:srcRect/>
          <a:stretch>
            <a:fillRect/>
          </a:stretch>
        </p:blipFill>
        <p:spPr bwMode="auto">
          <a:xfrm>
            <a:off x="250825" y="1412875"/>
            <a:ext cx="48815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0"/>
          <p:cNvSpPr txBox="1">
            <a:spLocks noChangeArrowheads="1"/>
          </p:cNvSpPr>
          <p:nvPr/>
        </p:nvSpPr>
        <p:spPr bwMode="auto">
          <a:xfrm>
            <a:off x="6588125" y="16287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7924" y="332656"/>
            <a:ext cx="51881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Учебный 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752" y="4632672"/>
            <a:ext cx="3755224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Внеурочная 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-10 часов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59313" y="1812131"/>
            <a:ext cx="4430060" cy="164352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Недельная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учебная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нагрузка -21час</a:t>
            </a: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2256" y="260648"/>
            <a:ext cx="672087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Ступенчатый режим </a:t>
            </a:r>
          </a:p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учебного процесса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127" y="1700808"/>
            <a:ext cx="6439007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сентябрь – октябрь – 3 урока 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35 минут каждый;</a:t>
            </a:r>
          </a:p>
          <a:p>
            <a:pPr>
              <a:defRPr/>
            </a:pP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ноябрь –декабрь –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урока 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35 мин каждый;</a:t>
            </a:r>
          </a:p>
          <a:p>
            <a:pPr>
              <a:defRPr/>
            </a:pP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январь-май  – 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урока </a:t>
            </a:r>
          </a:p>
          <a:p>
            <a:pPr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40 минут каждый.</a:t>
            </a:r>
          </a:p>
        </p:txBody>
      </p:sp>
      <p:pic>
        <p:nvPicPr>
          <p:cNvPr id="2051" name="Picture 3" descr="C:\Users\PerfilovaEV\Desktop\фото с аапарата\фото Ахаян\Владик первоклассник 2014 год\DSCN8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780928"/>
            <a:ext cx="360039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541" y="548680"/>
            <a:ext cx="534947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Индивидуальное</a:t>
            </a:r>
          </a:p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рабочее     место </a:t>
            </a:r>
          </a:p>
        </p:txBody>
      </p:sp>
      <p:pic>
        <p:nvPicPr>
          <p:cNvPr id="24581" name="Picture 5" descr="&amp;Fcy;&amp;ocy;&amp;rcy;&amp;mcy;&amp;icy;&amp;rcy;&amp;ocy;&amp;vcy;&amp;acy;&amp;ncy;&amp;icy;&amp;iecy; &amp;pcy;&amp;rcy;&amp;acy;&amp;vcy;&amp;icy;&amp;lcy;&amp;softcy;&amp;ncy;&amp;ocy;&amp;jcy; &amp;ocy;&amp;scy;&amp;acy;&amp;ncy;&amp;kcy;&amp;icy; &amp;ucy; &amp;dcy;&amp;iecy;&amp;tcy;&amp;iecy;&amp;jcy;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195513" y="1989138"/>
            <a:ext cx="4352925" cy="446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7121"/>
            <a:ext cx="823603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Психологическое сопровождение 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учебного процесса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0531" y="2276872"/>
            <a:ext cx="8272265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речевого развития.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и коррекция адаптации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первоклассников.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small_201109-zdorovie-pervoklassnika"/>
          <p:cNvPicPr>
            <a:picLocks noChangeAspect="1" noChangeArrowheads="1"/>
          </p:cNvPicPr>
          <p:nvPr/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 bwMode="auto">
          <a:xfrm>
            <a:off x="6877050" y="1341438"/>
            <a:ext cx="19240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06473" y="188640"/>
            <a:ext cx="667298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школьников –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приоритетное направление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образования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8297464" cy="308392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медицинских осмотров,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плановых прививок по согласованию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с родителями;</a:t>
            </a:r>
          </a:p>
          <a:p>
            <a:pPr>
              <a:lnSpc>
                <a:spcPct val="90000"/>
              </a:lnSpc>
              <a:defRPr/>
            </a:pP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Соблюдение санитарно-гигиенических навыков;</a:t>
            </a:r>
          </a:p>
          <a:p>
            <a:pPr>
              <a:lnSpc>
                <a:spcPct val="90000"/>
              </a:lnSpc>
              <a:defRPr/>
            </a:pP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горячего питания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первоклассников;</a:t>
            </a:r>
          </a:p>
          <a:p>
            <a:pPr>
              <a:lnSpc>
                <a:spcPct val="90000"/>
              </a:lnSpc>
              <a:defRPr/>
            </a:pP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651</Words>
  <Application>Microsoft Office PowerPoint</Application>
  <PresentationFormat>Экран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Прием в 1 класс  2023-2024 уч.г.</vt:lpstr>
      <vt:lpstr>Нормативные документы </vt:lpstr>
      <vt:lpstr>Разъяснения Министерства образования Московской области </vt:lpstr>
      <vt:lpstr>Новое в приеме! (для родителей из детских садов №27,10) </vt:lpstr>
      <vt:lpstr>Территориальный участок городского округа Королев Московской области, закрепленный  за  МБОУ СОШ № 2 им. В.Н. Михайлова </vt:lpstr>
      <vt:lpstr>Сроки приема заявлений в 1 класс</vt:lpstr>
      <vt:lpstr>Обязательные условия при приеме детей  в 1 класс</vt:lpstr>
      <vt:lpstr>Порядок приема в 1 класс</vt:lpstr>
      <vt:lpstr>Список документов для зачисления ребенка (граждан РФ) в первый класс</vt:lpstr>
      <vt:lpstr>Информация по приему в 1 класс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</cp:lastModifiedBy>
  <cp:revision>106</cp:revision>
  <dcterms:created xsi:type="dcterms:W3CDTF">2014-09-02T11:22:25Z</dcterms:created>
  <dcterms:modified xsi:type="dcterms:W3CDTF">2023-03-28T14:03:40Z</dcterms:modified>
</cp:coreProperties>
</file>