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44" autoAdjust="0"/>
    <p:restoredTop sz="94660"/>
  </p:normalViewPr>
  <p:slideViewPr>
    <p:cSldViewPr snapToGrid="0">
      <p:cViewPr varScale="1">
        <p:scale>
          <a:sx n="72" d="100"/>
          <a:sy n="72" d="100"/>
        </p:scale>
        <p:origin x="65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15F511-3D2C-4DF3-9E2E-5E110D2DE4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F93B217-89BB-4EAA-8A64-4722FA28E8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71CC88D-1FC5-49B8-AABF-6AB05C0F32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DDA8A-EC28-424C-B069-59E06906D326}" type="datetimeFigureOut">
              <a:rPr lang="ru-RU" smtClean="0"/>
              <a:t>16.03.2026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768F147-0076-4E01-BB9E-BEB987BF1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5868594-DA2E-4042-A17A-35A9F74861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4E429-37B8-4468-BFB8-B776A1286D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39280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D33E41-A402-4B6B-802D-DB9C7B6ECB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D62C417-F703-4D24-8740-3FAAD17E21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DA0501E-4217-4616-9C35-AC29044495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DDA8A-EC28-424C-B069-59E06906D326}" type="datetimeFigureOut">
              <a:rPr lang="ru-RU" smtClean="0"/>
              <a:t>16.03.2026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53E3F5C-0592-4EB1-8FBC-6F26B9D776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5778619-8303-4C7A-9CC6-940D998A65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4E429-37B8-4468-BFB8-B776A1286D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51376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8680731-8052-4696-B7C0-15EDA9A7263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D0EF925-E015-4620-841F-F7FC8CFB65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AC549AE-88F3-464D-B37E-74A093B8F7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DDA8A-EC28-424C-B069-59E06906D326}" type="datetimeFigureOut">
              <a:rPr lang="ru-RU" smtClean="0"/>
              <a:t>16.03.2026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BB7F254-2055-4438-94DE-B397A4214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28A0692-435C-4213-8590-26B343016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4E429-37B8-4468-BFB8-B776A1286D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70740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D717BB-4843-4D6C-917B-389735F5CA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B6527E4-A270-47ED-A864-54F0F840E1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8EB235E-774B-4443-9973-401063EBC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DDA8A-EC28-424C-B069-59E06906D326}" type="datetimeFigureOut">
              <a:rPr lang="ru-RU" smtClean="0"/>
              <a:t>16.03.2026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BF68414-C64A-41FA-AF2C-D826DB59F2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7F03163-9741-4DB7-B6FF-3F545E995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4E429-37B8-4468-BFB8-B776A1286D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04292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5086FA-646E-4362-9619-E43274C01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5248C68-9BEE-4BE2-A35B-DFE2CA28AE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71034E-0C81-435B-A453-276BA85010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DDA8A-EC28-424C-B069-59E06906D326}" type="datetimeFigureOut">
              <a:rPr lang="ru-RU" smtClean="0"/>
              <a:t>16.03.2026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27363A5-3A30-4D60-81D5-C977B55AE4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27DCE59-5264-420C-8F21-FAA166506F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4E429-37B8-4468-BFB8-B776A1286D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87018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E8FD82-FFC9-40EB-8865-27CC8ED024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14F022E-751D-4457-8114-68097BC5DC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54E21C4-AE60-4EE4-A4D1-36BA450766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20C1EBB-819E-4161-B5DC-56F14156F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DDA8A-EC28-424C-B069-59E06906D326}" type="datetimeFigureOut">
              <a:rPr lang="ru-RU" smtClean="0"/>
              <a:t>16.03.2026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EA8349C-14C4-4343-BD2E-B923CE603A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BFDBDDC-D498-4287-83D0-4AF8A6AE90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4E429-37B8-4468-BFB8-B776A1286D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85825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31C7D5-3F8E-4158-AC83-DE842B28E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D4BC0FC-56DC-4452-857A-7D493C2A1C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DD4610A-BBA8-41E2-879E-E86486D57A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C1B9533-7D97-4380-8D98-55566914AC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7AC2A58-1334-4BEA-8E92-50B519B3682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BFB998B-7BCF-49A1-AABB-5DAA6134E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DDA8A-EC28-424C-B069-59E06906D326}" type="datetimeFigureOut">
              <a:rPr lang="ru-RU" smtClean="0"/>
              <a:t>16.03.2026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CE38FEE-E013-4512-9E3B-177545DC8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CFAF54B-F250-4B5E-ADC0-3A0FBD7E96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4E429-37B8-4468-BFB8-B776A1286D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31798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0298DC-5812-4F34-9035-1B73710F85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9A6C008-38E5-4F8B-9B9C-BCA2701424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DDA8A-EC28-424C-B069-59E06906D326}" type="datetimeFigureOut">
              <a:rPr lang="ru-RU" smtClean="0"/>
              <a:t>16.03.2026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3E3FB4F-11A2-4EB2-8A6A-EFD2CD6ED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D3455C7-52CA-4FAE-B5E2-E12953D78F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4E429-37B8-4468-BFB8-B776A1286D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6688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ACEBEF28-B50D-4CBE-B59A-233D3447A6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DDA8A-EC28-424C-B069-59E06906D326}" type="datetimeFigureOut">
              <a:rPr lang="ru-RU" smtClean="0"/>
              <a:t>16.03.2026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850E03B-E628-4B42-BC42-CC3BB98B86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D9988C7-3951-4A53-B8B3-CB16B58C0D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4E429-37B8-4468-BFB8-B776A1286D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5895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CC7045-C92D-4769-85B1-702E7D8B2B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24B46BA-01FB-46DD-80D8-84AE2841FD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4887674-E678-49D6-8EEA-F72149668D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AEBE5A8-D9C7-4B7C-89CD-184F19BAA2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DDA8A-EC28-424C-B069-59E06906D326}" type="datetimeFigureOut">
              <a:rPr lang="ru-RU" smtClean="0"/>
              <a:t>16.03.2026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ABDE0CE-6A63-476F-A0AE-30CB844582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4D7EA2D-AF13-4951-B372-DB42F6FF7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4E429-37B8-4468-BFB8-B776A1286D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94412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E9E20E-C437-4413-AA77-E92FF19F54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FA57EBF-1F75-4079-A0AD-FF7F71FF8A8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3C19FB4-535F-42CF-9114-7F04652B68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8A9ED58-1AB6-4C38-A784-5A7BD17AFC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DDA8A-EC28-424C-B069-59E06906D326}" type="datetimeFigureOut">
              <a:rPr lang="ru-RU" smtClean="0"/>
              <a:t>16.03.2026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1116D16-5A21-4C74-A1CC-FC970A559B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98257B1-5456-421E-9B3A-1FA007843A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4E429-37B8-4468-BFB8-B776A1286D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05585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230A96-3A5B-4A35-A19D-66C63A705A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83423EE-2EA7-4CAC-8976-2B5E36A5F3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AAB4623-9DE0-4522-9AD6-75602C5EA8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1DDA8A-EC28-424C-B069-59E06906D326}" type="datetimeFigureOut">
              <a:rPr lang="ru-RU" smtClean="0"/>
              <a:t>16.03.2026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329CA26-B3DE-49FF-99AA-99A5CA78E8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CA78369-49D4-4190-A76C-A4F8144CD4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24E429-37B8-4468-BFB8-B776A1286D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1363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1.png"/><Relationship Id="rId4" Type="http://schemas.openxmlformats.org/officeDocument/2006/relationships/image" Target="../media/image20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3E5B0F-FE29-418E-8E22-02017D82872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br>
              <a:rPr lang="ru-RU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E3D32A5-2F2B-4BC2-A889-9ED1CDDF23B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sz="2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Потенциал, стратегия и программа развития в дошкольном отделении «Жемчужинка» муниципального бюджетного общеобразовательного учреждения городского округа Королёв Московской области «Средняя общеобразовательная школа №2 имени В.Н. Михайлова»</a:t>
            </a:r>
            <a:r>
              <a:rPr lang="ru-RU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  </a:t>
            </a:r>
            <a:br>
              <a:rPr lang="ru-RU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8A629A7-EE01-464F-B619-685FBC09D0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887" y="185531"/>
            <a:ext cx="2452096" cy="1961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7764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4624A6-3272-4380-9485-71BE8423B3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4082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Характеристика условии среды и пространства дошкольной организаций «Жемчужинка» МБОУ СОШ № 2 им. </a:t>
            </a:r>
            <a:r>
              <a:rPr lang="ru-RU" sz="2000" b="1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В.Н.Михайлова</a:t>
            </a:r>
            <a:br>
              <a:rPr lang="ru-RU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0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9715225-1D15-4BF8-891C-758C6E28E2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378226"/>
            <a:ext cx="5181600" cy="4798737"/>
          </a:xfrm>
        </p:spPr>
        <p:txBody>
          <a:bodyPr>
            <a:normAutofit lnSpcReduction="10000"/>
          </a:bodyPr>
          <a:lstStyle/>
          <a:p>
            <a:pPr marL="342900" lvl="0" indent="-342900">
              <a:lnSpc>
                <a:spcPts val="1650"/>
              </a:lnSpc>
              <a:spcBef>
                <a:spcPts val="600"/>
              </a:spcBef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Материально-техническая база</a:t>
            </a:r>
            <a:r>
              <a:rPr lang="ru-RU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Помещения обеспечены мебелью и игровым оборудованием, наглядными пособиями и дидактическими материалами:</a:t>
            </a:r>
            <a:endParaRPr lang="ru-RU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2950" lvl="1" indent="-285750">
              <a:lnSpc>
                <a:spcPts val="1650"/>
              </a:lnSpc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ru-RU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групповые комнаты с игровыми зонами, спальнями, буфетными и туалетными комнатами; </a:t>
            </a:r>
            <a:endParaRPr lang="ru-RU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2950" lvl="1" indent="-285750">
              <a:lnSpc>
                <a:spcPts val="1650"/>
              </a:lnSpc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ru-RU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музыкальный и спортивный залы;</a:t>
            </a:r>
          </a:p>
          <a:p>
            <a:pPr marL="742950" lvl="1" indent="-285750">
              <a:lnSpc>
                <a:spcPts val="1650"/>
              </a:lnSpc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ru-RU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бассейн ,спортивная площадка;</a:t>
            </a:r>
            <a:r>
              <a:rPr lang="ru-RU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 </a:t>
            </a:r>
            <a:endParaRPr lang="ru-RU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ru-RU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специально выделенные помещения для медицинского осмотра детей и изоляции</a:t>
            </a:r>
          </a:p>
          <a:p>
            <a:r>
              <a:rPr lang="ru-RU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кабинет психолога</a:t>
            </a:r>
          </a:p>
          <a:p>
            <a:r>
              <a:rPr lang="ru-RU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</a:t>
            </a:r>
            <a:r>
              <a:rPr lang="ru-RU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абинет учитель-логопеда и учителя-дефектолога</a:t>
            </a:r>
          </a:p>
          <a:p>
            <a:endParaRPr lang="ru-RU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8787D9F-1EB1-46C7-8F8B-577221865B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378226"/>
            <a:ext cx="5181600" cy="4704522"/>
          </a:xfrm>
        </p:spPr>
        <p:txBody>
          <a:bodyPr>
            <a:normAutofit lnSpcReduction="10000"/>
          </a:bodyPr>
          <a:lstStyle/>
          <a:p>
            <a:pPr marL="342900" lvl="0" indent="-342900">
              <a:lnSpc>
                <a:spcPts val="1650"/>
              </a:lnSpc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Условия для развития детей</a:t>
            </a:r>
            <a:r>
              <a:rPr lang="ru-RU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Созданы условия для познавательно-речевого, социально-личностного, художественно-эстетического и физического развития:</a:t>
            </a:r>
            <a:endParaRPr lang="ru-RU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2950" lvl="1" indent="-285750">
              <a:lnSpc>
                <a:spcPts val="1650"/>
              </a:lnSpc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ru-RU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предметно-развивающая среда по всем разделам программы (развивающие игры, наглядные пособия);  </a:t>
            </a:r>
            <a:endParaRPr lang="ru-RU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2950" lvl="1" indent="-285750">
              <a:lnSpc>
                <a:spcPts val="1650"/>
              </a:lnSpc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ru-RU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уголки интеллектуального развития (детские энциклопедии, книги, журналы для детей);  </a:t>
            </a:r>
            <a:endParaRPr lang="ru-RU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2950" lvl="1" indent="-285750">
              <a:lnSpc>
                <a:spcPts val="1650"/>
              </a:lnSpc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ru-RU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музыкальный зал с пианино, музыкальным центром, наборами детских инструментов</a:t>
            </a:r>
            <a:r>
              <a:rPr lang="ru-RU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  </a:t>
            </a:r>
            <a:endParaRPr lang="ru-RU" sz="11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509474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187EBF8-84D8-44A8-96DF-7FFB5B42AA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2924" y="225286"/>
            <a:ext cx="3814861" cy="339918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2443BA4-9353-4FEF-AE72-CBE0B44C3C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9393" y="225286"/>
            <a:ext cx="4094920" cy="339918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13BBFF4-8448-4FD0-A7E5-FC706AB4EE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2920" y="3776869"/>
            <a:ext cx="3814865" cy="308113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F2996A5-9754-47FC-BD76-914985A404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216" y="225286"/>
            <a:ext cx="3536565" cy="339918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0C719E1-7DB6-4D73-B705-B7DA78F13AA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4214" y="3776870"/>
            <a:ext cx="3536567" cy="308113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21446AE-EBEE-4E20-9DD6-88F056BE6F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16285" y="3269975"/>
            <a:ext cx="3081131" cy="4094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2698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8791BBB-DE3D-406F-B069-002897822F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96" y="145774"/>
            <a:ext cx="3538330" cy="314076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8EBA967-FF57-4146-B511-C1DB71A480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5652" y="145774"/>
            <a:ext cx="3631096" cy="314076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92A3F3F-8884-4B0B-8904-1563167D56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5774" y="145774"/>
            <a:ext cx="4253948" cy="314076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F408C18-66BA-477F-AD8E-462E5F00BF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96" y="3429001"/>
            <a:ext cx="3538330" cy="328322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2CA874C-59DD-4E05-AE2B-27CCEC2E9B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5652" y="3428999"/>
            <a:ext cx="3631096" cy="335611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074C15AF-76E1-4F3B-928C-3C9A6BA8E76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5774" y="3428999"/>
            <a:ext cx="4253948" cy="3283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671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8E1884-6A56-4CEA-AA21-29F035A164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655983"/>
          </a:xfrm>
        </p:spPr>
        <p:txBody>
          <a:bodyPr/>
          <a:lstStyle/>
          <a:p>
            <a:r>
              <a:rPr lang="ru-RU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Участие родителей в жизни нашего дошкольного отделения</a:t>
            </a:r>
            <a:endParaRPr lang="ru-RU" b="1" dirty="0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A490F59D-CF8E-4893-803F-9D7F454127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4419" y="510208"/>
            <a:ext cx="2477981" cy="3346175"/>
          </a:xfr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9BA4DA23-0C5F-40A7-8939-CD6706A7B6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113183"/>
            <a:ext cx="3932237" cy="5155095"/>
          </a:xfrm>
        </p:spPr>
        <p:txBody>
          <a:bodyPr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solidFill>
                  <a:srgbClr val="1A1A1A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Родители выступают в роли приглашенных экспертов, рассказывая детям о своих профессиях или хобби в рамках тематических недель. Также помогают и  участвуют в организации проектной деятельности, когда семья вместе с ребенком готовит небольшие исследования или творческие работы . </a:t>
            </a:r>
            <a:r>
              <a:rPr lang="ru-RU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Активно помогают </a:t>
            </a:r>
            <a:r>
              <a:rPr lang="ru-RU" dirty="0">
                <a:solidFill>
                  <a:srgbClr val="1A1A1A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в организации праздников, экскурсий и спортивных соревнований. Совместные мастер-классы, где мамы и папы делятся своими умениями, всегда вызывают большой интерес у воспитанников.</a:t>
            </a:r>
            <a:r>
              <a:rPr lang="ru-RU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У</a:t>
            </a:r>
            <a:r>
              <a:rPr lang="ru-RU" dirty="0">
                <a:solidFill>
                  <a:srgbClr val="1A1A1A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частие в субботниках, помощь в оформлении групп к праздникам, создание дидактических пособий своими руками и пополнение книжных уголков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CB63F47-4246-43DA-A64C-85CCFDA7D2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7732" y="510208"/>
            <a:ext cx="3699433" cy="334617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4550D8B-EB5F-477F-9EFC-E2A84281C3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0979" y="4055165"/>
            <a:ext cx="1724860" cy="2557669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6C60D3C-CC59-4B2C-A692-B89D6AEFAD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6776" y="4055165"/>
            <a:ext cx="3086332" cy="2557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1667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AF1DC7-5F89-4B32-878D-FDC7E0AEEA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172817"/>
          </a:xfrm>
        </p:spPr>
        <p:txBody>
          <a:bodyPr/>
          <a:lstStyle/>
          <a:p>
            <a:r>
              <a:rPr lang="ru-RU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Развитие кадрового потенциала в дошкольном отделении «Жемчужинка» школы №2 имени В.Н. Михайлова</a:t>
            </a:r>
            <a:r>
              <a:rPr lang="ru-RU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2C801A9-E223-47A1-B11A-C9B267B513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630017"/>
            <a:ext cx="3932237" cy="4238971"/>
          </a:xfrm>
        </p:spPr>
        <p:txBody>
          <a:bodyPr>
            <a:normAutofit fontScale="92500" lnSpcReduction="10000"/>
          </a:bodyPr>
          <a:lstStyle/>
          <a:p>
            <a:r>
              <a:rPr lang="ru-RU" sz="1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</a:t>
            </a:r>
            <a:r>
              <a:rPr lang="ru-RU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аправлено на создание условий для профессионального развития педагогов, повышения их квалификации и формирования творчески работающего коллектива. Цель — повысить качество образовательной деятельности через развитие кадрового потенциала, создать условия для профессионального роста педагогов и формирования коллектива единомышленников. </a:t>
            </a:r>
            <a:r>
              <a:rPr lang="ru-RU" sz="1800" dirty="0">
                <a:solidFill>
                  <a:srgbClr val="1A1A1A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Другим важным направлением является непрерывное обучение. Сюда относятся не только плановые курсы повышения квалификации, но и участие в вебинарах, профессиональных конференциях и форумах</a:t>
            </a:r>
            <a:r>
              <a:rPr lang="ru-RU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endParaRPr lang="ru-RU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30AC6CF-C3EC-40D4-8392-2C6ADAE284F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7" r="6877"/>
          <a:stretch>
            <a:fillRect/>
          </a:stretch>
        </p:blipFill>
        <p:spPr>
          <a:xfrm>
            <a:off x="5183188" y="596900"/>
            <a:ext cx="3245195" cy="2464352"/>
          </a:xfr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3E43E71-EF02-48C0-B775-6265040BD9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4156" y="596899"/>
            <a:ext cx="3245195" cy="2464353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C22D2D6-8A60-4F51-883A-FBCB2F1245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4156" y="3429000"/>
            <a:ext cx="3245195" cy="306195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7A3FF5C-4C47-4272-B2F3-86A7129C12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187" y="3429001"/>
            <a:ext cx="3008849" cy="3061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9736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CBC2BB-2209-4305-B418-38C8B0BA6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62526"/>
          </a:xfrm>
        </p:spPr>
        <p:txBody>
          <a:bodyPr>
            <a:normAutofit/>
          </a:bodyPr>
          <a:lstStyle/>
          <a:p>
            <a:pPr algn="ctr"/>
            <a:r>
              <a:rPr lang="ru-RU" sz="1800" b="1" dirty="0">
                <a:latin typeface="Arial" panose="020B0604020202020204" pitchFamily="34" charset="0"/>
                <a:cs typeface="Arial" panose="020B0604020202020204" pitchFamily="34" charset="0"/>
              </a:rPr>
              <a:t>Система методического обеспечения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207DDA-1EFC-4142-B054-EEE5A3F1C0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6591" y="927652"/>
            <a:ext cx="5463209" cy="5565221"/>
          </a:xfrm>
        </p:spPr>
        <p:txBody>
          <a:bodyPr>
            <a:normAutofit fontScale="55000" lnSpcReduction="20000"/>
          </a:bodyPr>
          <a:lstStyle/>
          <a:p>
            <a:pPr algn="l"/>
            <a:r>
              <a:rPr lang="ru-RU" sz="2900" b="1" i="0" dirty="0">
                <a:solidFill>
                  <a:srgbClr val="1A1A1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Наши программные ориентиры</a:t>
            </a:r>
          </a:p>
          <a:p>
            <a:pPr algn="l"/>
            <a:r>
              <a:rPr lang="ru-RU" sz="2900" b="0" i="0" dirty="0">
                <a:solidFill>
                  <a:srgbClr val="1A1A1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Мы работаем по современной образовательной программе ФОГС ДО, которая соответствует государственным стандартам. У нас есть четкие планы и методические рекомендации для каждой возрастной группы, что позволяет сделать обучение последовательным и интересным.</a:t>
            </a:r>
          </a:p>
          <a:p>
            <a:pPr algn="l"/>
            <a:r>
              <a:rPr lang="ru-RU" sz="2900" b="1" i="0" dirty="0">
                <a:solidFill>
                  <a:srgbClr val="1A1A1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Методический кабинет как центр идей</a:t>
            </a:r>
          </a:p>
          <a:p>
            <a:pPr algn="l"/>
            <a:r>
              <a:rPr lang="ru-RU" sz="2900" b="0" i="0" dirty="0">
                <a:solidFill>
                  <a:srgbClr val="1A1A1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Это наша творческая лаборатория. Здесь собраны лучшие книги, современные пособия и дидактические игры. Педагоги всегда могут найти нужный материал для занятий или вдохновиться новыми методиками.</a:t>
            </a:r>
          </a:p>
          <a:p>
            <a:pPr algn="l"/>
            <a:r>
              <a:rPr lang="ru-RU" sz="2900" b="1" i="0" dirty="0">
                <a:solidFill>
                  <a:srgbClr val="1A1A1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Цифровая образовательная среда</a:t>
            </a:r>
          </a:p>
          <a:p>
            <a:pPr algn="l"/>
            <a:r>
              <a:rPr lang="ru-RU" sz="2900" b="0" i="0" dirty="0">
                <a:solidFill>
                  <a:srgbClr val="1A1A1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 работе мы используем современные технологии: интерактивные доски, компьютеры и электронные библиотеки. Это делает образовательный процесс наглядным для детей и упрощает подготовку педагогов к занятиям.</a:t>
            </a:r>
          </a:p>
          <a:p>
            <a:r>
              <a:rPr lang="ru-RU" sz="2900" b="1" dirty="0">
                <a:latin typeface="Arial" panose="020B0604020202020204" pitchFamily="34" charset="0"/>
                <a:cs typeface="Arial" panose="020B0604020202020204" pitchFamily="34" charset="0"/>
              </a:rPr>
              <a:t>Банк педагогического опыта</a:t>
            </a:r>
          </a:p>
          <a:p>
            <a:r>
              <a:rPr lang="ru-RU" sz="2900" dirty="0">
                <a:latin typeface="Arial" panose="020B0604020202020204" pitchFamily="34" charset="0"/>
                <a:cs typeface="Arial" panose="020B0604020202020204" pitchFamily="34" charset="0"/>
              </a:rPr>
              <a:t>У нас накоплена уникальная база авторских разработок, сценариев и проектов. Мы бережно храним и распространяем лучший опыт наших коллег, чтобы образовательный процесс становился качественнее с каждым годом.</a:t>
            </a:r>
          </a:p>
          <a:p>
            <a:br>
              <a:rPr lang="ru-RU" sz="1200" dirty="0"/>
            </a:br>
            <a:endParaRPr lang="ru-RU" sz="1800" b="0" i="0" dirty="0">
              <a:solidFill>
                <a:srgbClr val="1A1A1A"/>
              </a:solidFill>
              <a:effectLst/>
              <a:latin typeface="YS Text"/>
            </a:endParaRPr>
          </a:p>
          <a:p>
            <a:endParaRPr lang="ru-RU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A91696C-5F1B-4C27-B1C7-1EFC718959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927652"/>
            <a:ext cx="5463209" cy="5565221"/>
          </a:xfrm>
        </p:spPr>
        <p:txBody>
          <a:bodyPr>
            <a:normAutofit fontScale="55000" lnSpcReduction="20000"/>
          </a:bodyPr>
          <a:lstStyle/>
          <a:p>
            <a:pPr algn="l"/>
            <a:r>
              <a:rPr lang="ru-RU" sz="2900" b="1" i="0" dirty="0">
                <a:solidFill>
                  <a:srgbClr val="1A1A1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Поддержка профессионального роста</a:t>
            </a:r>
          </a:p>
          <a:p>
            <a:pPr algn="l"/>
            <a:r>
              <a:rPr lang="ru-RU" sz="2900" b="0" i="0" dirty="0">
                <a:solidFill>
                  <a:srgbClr val="1A1A1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Мы создаем условия для того, чтобы каждый воспитатель развивался. В дошкольном отделении действует система наставничества, проходят мастер-классы и семинары. Мы активно поддерживаем стремление педагогов проходить курсы повышения квалификации и участвовать в профессиональных конкурсах.</a:t>
            </a:r>
          </a:p>
          <a:p>
            <a:pPr algn="l"/>
            <a:r>
              <a:rPr lang="ru-RU" sz="2900" b="1" i="0" dirty="0">
                <a:solidFill>
                  <a:srgbClr val="1A1A1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Система мониторинга и качества</a:t>
            </a:r>
          </a:p>
          <a:p>
            <a:pPr algn="l"/>
            <a:r>
              <a:rPr lang="ru-RU" sz="2900" b="0" i="0" dirty="0">
                <a:solidFill>
                  <a:srgbClr val="1A1A1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Мы регулярно анализируем успехи наших воспитанников и эффективность работы педагогов. Это помогает нам вовремя корректировать образовательный маршрут и видеть реальные результаты своего труда.</a:t>
            </a:r>
            <a:br>
              <a:rPr lang="ru-RU" sz="2900" b="0" i="0" dirty="0">
                <a:solidFill>
                  <a:srgbClr val="1A1A1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2900" b="0" i="0" dirty="0">
              <a:solidFill>
                <a:srgbClr val="1A1A1A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2900" b="1" i="0" dirty="0">
                <a:solidFill>
                  <a:srgbClr val="1A1A1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Взаимодействие с родителями</a:t>
            </a:r>
          </a:p>
          <a:p>
            <a:pPr algn="l"/>
            <a:r>
              <a:rPr lang="ru-RU" sz="2900" b="0" i="0" dirty="0">
                <a:solidFill>
                  <a:srgbClr val="1A1A1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Методическое обеспечение включает и работу с семьей. Мы готовим консультации, буклеты и проводим открытые мероприятия, чтобы родители были полноправными участниками образовательного процесса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3616912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661</TotalTime>
  <Words>593</Words>
  <Application>Microsoft Office PowerPoint</Application>
  <PresentationFormat>Широкоэкранный</PresentationFormat>
  <Paragraphs>34</Paragraphs>
  <Slides>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4" baseType="lpstr">
      <vt:lpstr>Arial</vt:lpstr>
      <vt:lpstr>Calibri</vt:lpstr>
      <vt:lpstr>Calibri Light</vt:lpstr>
      <vt:lpstr>Courier New</vt:lpstr>
      <vt:lpstr>Symbol</vt:lpstr>
      <vt:lpstr>YS Text</vt:lpstr>
      <vt:lpstr>Тема Office</vt:lpstr>
      <vt:lpstr>     </vt:lpstr>
      <vt:lpstr>Характеристика условии среды и пространства дошкольной организаций «Жемчужинка» МБОУ СОШ № 2 им. В.Н.Михайлова </vt:lpstr>
      <vt:lpstr>Презентация PowerPoint</vt:lpstr>
      <vt:lpstr>Презентация PowerPoint</vt:lpstr>
      <vt:lpstr>Участие родителей в жизни нашего дошкольного отделения</vt:lpstr>
      <vt:lpstr>Развитие кадрового потенциала в дошкольном отделении «Жемчужинка» школы №2 имени В.Н. Михайлова </vt:lpstr>
      <vt:lpstr>Система методического обеспечения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 </dc:title>
  <dc:creator>ПК</dc:creator>
  <cp:lastModifiedBy>ПК</cp:lastModifiedBy>
  <cp:revision>27</cp:revision>
  <dcterms:created xsi:type="dcterms:W3CDTF">2026-03-11T07:18:21Z</dcterms:created>
  <dcterms:modified xsi:type="dcterms:W3CDTF">2026-03-16T12:07:03Z</dcterms:modified>
</cp:coreProperties>
</file>